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61" r:id="rId3"/>
    <p:sldId id="259" r:id="rId4"/>
    <p:sldId id="260" r:id="rId5"/>
    <p:sldId id="262" r:id="rId6"/>
    <p:sldId id="263" r:id="rId7"/>
    <p:sldId id="264" r:id="rId8"/>
    <p:sldId id="265" r:id="rId9"/>
    <p:sldId id="266" r:id="rId10"/>
    <p:sldId id="267" r:id="rId11"/>
    <p:sldId id="268" r:id="rId12"/>
    <p:sldId id="270" r:id="rId13"/>
    <p:sldId id="273" r:id="rId14"/>
    <p:sldId id="287" r:id="rId15"/>
    <p:sldId id="276" r:id="rId16"/>
    <p:sldId id="272" r:id="rId17"/>
    <p:sldId id="282" r:id="rId18"/>
    <p:sldId id="275" r:id="rId19"/>
    <p:sldId id="281" r:id="rId20"/>
    <p:sldId id="280" r:id="rId21"/>
    <p:sldId id="277" r:id="rId22"/>
    <p:sldId id="278" r:id="rId23"/>
    <p:sldId id="285" r:id="rId24"/>
    <p:sldId id="286" r:id="rId25"/>
    <p:sldId id="283" r:id="rId26"/>
    <p:sldId id="284"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66" d="100"/>
          <a:sy n="66" d="100"/>
        </p:scale>
        <p:origin x="617" y="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B3A469-6459-4008-AC9F-4DBEFEE13187}" type="datetimeFigureOut">
              <a:rPr lang="en-IN" smtClean="0"/>
              <a:t>01-05-2016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1A7BF0-AAD6-48D6-ABFD-AE20E96F7B35}" type="slidenum">
              <a:rPr lang="en-IN" smtClean="0"/>
              <a:t>‹#›</a:t>
            </a:fld>
            <a:endParaRPr lang="en-IN"/>
          </a:p>
        </p:txBody>
      </p:sp>
    </p:spTree>
    <p:extLst>
      <p:ext uri="{BB962C8B-B14F-4D97-AF65-F5344CB8AC3E}">
        <p14:creationId xmlns:p14="http://schemas.microsoft.com/office/powerpoint/2010/main" val="2509539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EB30A1-4411-4A7D-8337-A6297DC43E25}" type="slidenum">
              <a:rPr lang="en-US" smtClean="0"/>
              <a:t>23</a:t>
            </a:fld>
            <a:endParaRPr lang="en-US"/>
          </a:p>
        </p:txBody>
      </p:sp>
    </p:spTree>
    <p:extLst>
      <p:ext uri="{BB962C8B-B14F-4D97-AF65-F5344CB8AC3E}">
        <p14:creationId xmlns:p14="http://schemas.microsoft.com/office/powerpoint/2010/main" val="2571380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EB30A1-4411-4A7D-8337-A6297DC43E25}" type="slidenum">
              <a:rPr lang="en-US" smtClean="0"/>
              <a:t>24</a:t>
            </a:fld>
            <a:endParaRPr lang="en-US"/>
          </a:p>
        </p:txBody>
      </p:sp>
    </p:spTree>
    <p:extLst>
      <p:ext uri="{BB962C8B-B14F-4D97-AF65-F5344CB8AC3E}">
        <p14:creationId xmlns:p14="http://schemas.microsoft.com/office/powerpoint/2010/main" val="1379491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5/1/2016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220.227.161.86/17875sa705annex2.pdf" TargetMode="External"/><Relationship Id="rId2" Type="http://schemas.openxmlformats.org/officeDocument/2006/relationships/hyperlink" Target="http://220.227.161.86/17874sa700annx1.pdf" TargetMode="External"/><Relationship Id="rId1" Type="http://schemas.openxmlformats.org/officeDocument/2006/relationships/slideLayout" Target="../slideLayouts/slideLayout2.xml"/><Relationship Id="rId6" Type="http://schemas.openxmlformats.org/officeDocument/2006/relationships/hyperlink" Target="http://220.227.161.86/15578sa720ann.pdf" TargetMode="External"/><Relationship Id="rId5" Type="http://schemas.openxmlformats.org/officeDocument/2006/relationships/hyperlink" Target="http://220.227.161.86/18793annex1SA710.pdf" TargetMode="External"/><Relationship Id="rId4" Type="http://schemas.openxmlformats.org/officeDocument/2006/relationships/hyperlink" Target="http://220.227.161.86/17876sa706annex3.pdf"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220.227.161.86/18795annexure3SA805.pdf" TargetMode="External"/><Relationship Id="rId2" Type="http://schemas.openxmlformats.org/officeDocument/2006/relationships/hyperlink" Target="http://220.227.161.86/18794annex2SA800.pdf" TargetMode="External"/><Relationship Id="rId1" Type="http://schemas.openxmlformats.org/officeDocument/2006/relationships/slideLayout" Target="../slideLayouts/slideLayout2.xml"/><Relationship Id="rId6" Type="http://schemas.openxmlformats.org/officeDocument/2006/relationships/hyperlink" Target="http://220.227.161.86/18728annex2200410.pdf" TargetMode="External"/><Relationship Id="rId5" Type="http://schemas.openxmlformats.org/officeDocument/2006/relationships/hyperlink" Target="http://220.227.161.86/18727annex1200410.pdf" TargetMode="External"/><Relationship Id="rId4" Type="http://schemas.openxmlformats.org/officeDocument/2006/relationships/hyperlink" Target="http://220.227.161.86/18796annexure4SA810.pdf"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220.227.161.86/22053sae3402.pdf" TargetMode="External"/><Relationship Id="rId2" Type="http://schemas.openxmlformats.org/officeDocument/2006/relationships/hyperlink" Target="http://220.227.161.86/15410Link45_3400SAE-AAS35.pdf" TargetMode="External"/><Relationship Id="rId1" Type="http://schemas.openxmlformats.org/officeDocument/2006/relationships/slideLayout" Target="../slideLayouts/slideLayout2.xml"/><Relationship Id="rId5" Type="http://schemas.openxmlformats.org/officeDocument/2006/relationships/hyperlink" Target="http://220.227.161.86/15412Link47_4410SRS-AAS31.pdf" TargetMode="External"/><Relationship Id="rId4" Type="http://schemas.openxmlformats.org/officeDocument/2006/relationships/hyperlink" Target="http://220.227.161.86/15411Link46_4400SRS-AAS32.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SPIL%202013-14%20Dual%20Date%20and%20Emphasis.pdf"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hyperlink" Target="mailto:ymdesaiandco@gmail.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220.227.161.86/22053sae3402.pdf" TargetMode="External"/><Relationship Id="rId2" Type="http://schemas.openxmlformats.org/officeDocument/2006/relationships/hyperlink" Target="http://220.227.161.86/15410Link45_3400SAE-AAS35.pdf" TargetMode="External"/><Relationship Id="rId1" Type="http://schemas.openxmlformats.org/officeDocument/2006/relationships/slideLayout" Target="../slideLayouts/slideLayout2.xml"/><Relationship Id="rId5" Type="http://schemas.openxmlformats.org/officeDocument/2006/relationships/hyperlink" Target="http://220.227.161.86/15412Link47_4410SRS-AAS31.pdf" TargetMode="External"/><Relationship Id="rId4" Type="http://schemas.openxmlformats.org/officeDocument/2006/relationships/hyperlink" Target="http://220.227.161.86/15411Link46_4400SRS-AAS32.pdf"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220.227.161.86/17456amendment_SQC1.pdf" TargetMode="External"/><Relationship Id="rId2" Type="http://schemas.openxmlformats.org/officeDocument/2006/relationships/hyperlink" Target="http://220.227.161.86/15366Link1.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220.227.161.86/15378Link13_SA%20260-text.pdf" TargetMode="External"/><Relationship Id="rId3" Type="http://schemas.openxmlformats.org/officeDocument/2006/relationships/hyperlink" Target="http://220.227.161.86/16837sa210revised.pdf" TargetMode="External"/><Relationship Id="rId7" Type="http://schemas.openxmlformats.org/officeDocument/2006/relationships/hyperlink" Target="http://220.227.161.86/15376Link11_SA250-text.pdf" TargetMode="External"/><Relationship Id="rId2" Type="http://schemas.openxmlformats.org/officeDocument/2006/relationships/hyperlink" Target="http://220.227.161.86/18132sa200_rev.pdf" TargetMode="External"/><Relationship Id="rId1" Type="http://schemas.openxmlformats.org/officeDocument/2006/relationships/slideLayout" Target="../slideLayouts/slideLayout2.xml"/><Relationship Id="rId6" Type="http://schemas.openxmlformats.org/officeDocument/2006/relationships/hyperlink" Target="http://220.227.161.86/15374Link9_240SA_REVISED.pdf" TargetMode="External"/><Relationship Id="rId5" Type="http://schemas.openxmlformats.org/officeDocument/2006/relationships/hyperlink" Target="http://220.227.161.86/15372Link7_SA230-standard.pdf" TargetMode="External"/><Relationship Id="rId4" Type="http://schemas.openxmlformats.org/officeDocument/2006/relationships/hyperlink" Target="http://220.227.161.86/18133sa220_rev.pdf" TargetMode="External"/><Relationship Id="rId9" Type="http://schemas.openxmlformats.org/officeDocument/2006/relationships/hyperlink" Target="http://220.227.161.86/16838sa265.pdf"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220.227.161.86/15382Link17_315SA.pdf" TargetMode="External"/><Relationship Id="rId7" Type="http://schemas.openxmlformats.org/officeDocument/2006/relationships/hyperlink" Target="http://220.227.161.86/16841sa450revised.pdf" TargetMode="External"/><Relationship Id="rId2" Type="http://schemas.openxmlformats.org/officeDocument/2006/relationships/hyperlink" Target="http://220.227.161.86/15381Link16_300SA_REVISED.pdf" TargetMode="External"/><Relationship Id="rId1" Type="http://schemas.openxmlformats.org/officeDocument/2006/relationships/slideLayout" Target="../slideLayouts/slideLayout2.xml"/><Relationship Id="rId6" Type="http://schemas.openxmlformats.org/officeDocument/2006/relationships/hyperlink" Target="http://220.227.161.86/16840sa402revised.pdf" TargetMode="External"/><Relationship Id="rId5" Type="http://schemas.openxmlformats.org/officeDocument/2006/relationships/hyperlink" Target="http://220.227.161.86/15384Link19_330SA.pdf" TargetMode="External"/><Relationship Id="rId4" Type="http://schemas.openxmlformats.org/officeDocument/2006/relationships/hyperlink" Target="http://220.227.161.86/16839sa320revised.pdf"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220.227.161.86/15395Link30_540text.pdf" TargetMode="External"/><Relationship Id="rId3" Type="http://schemas.openxmlformats.org/officeDocument/2006/relationships/hyperlink" Target="http://220.227.161.86/18134sa501_rev.pdf" TargetMode="External"/><Relationship Id="rId7" Type="http://schemas.openxmlformats.org/officeDocument/2006/relationships/hyperlink" Target="http://220.227.161.86/15393Link28_530text.pdf" TargetMode="External"/><Relationship Id="rId12" Type="http://schemas.openxmlformats.org/officeDocument/2006/relationships/hyperlink" Target="http://220.227.161.86/15403Link38_sa580.pdf" TargetMode="External"/><Relationship Id="rId2" Type="http://schemas.openxmlformats.org/officeDocument/2006/relationships/hyperlink" Target="http://220.227.161.86/15576sa500revised.pdf" TargetMode="External"/><Relationship Id="rId1" Type="http://schemas.openxmlformats.org/officeDocument/2006/relationships/slideLayout" Target="../slideLayouts/slideLayout2.xml"/><Relationship Id="rId6" Type="http://schemas.openxmlformats.org/officeDocument/2006/relationships/hyperlink" Target="http://220.227.161.86/18136sa520_rev.pdf" TargetMode="External"/><Relationship Id="rId11" Type="http://schemas.openxmlformats.org/officeDocument/2006/relationships/hyperlink" Target="http://220.227.161.86/15401Link36_SA570-final_standard.pdf" TargetMode="External"/><Relationship Id="rId5" Type="http://schemas.openxmlformats.org/officeDocument/2006/relationships/hyperlink" Target="http://220.227.161.86/15390Link25_510text.pdf" TargetMode="External"/><Relationship Id="rId10" Type="http://schemas.openxmlformats.org/officeDocument/2006/relationships/hyperlink" Target="http://220.227.161.86/15399Link34_SA%20560_Standard_OKOK.pdf" TargetMode="External"/><Relationship Id="rId4" Type="http://schemas.openxmlformats.org/officeDocument/2006/relationships/hyperlink" Target="http://220.227.161.86/18135sa505_rev.pdf" TargetMode="External"/><Relationship Id="rId9" Type="http://schemas.openxmlformats.org/officeDocument/2006/relationships/hyperlink" Target="http://220.227.161.86/15397Link32_550text.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220.227.161.86/16842sa610revised.pdf" TargetMode="External"/><Relationship Id="rId2" Type="http://schemas.openxmlformats.org/officeDocument/2006/relationships/hyperlink" Target="http://220.227.161.86/18836sa600_aas.pdf" TargetMode="External"/><Relationship Id="rId1" Type="http://schemas.openxmlformats.org/officeDocument/2006/relationships/slideLayout" Target="../slideLayouts/slideLayout2.xml"/><Relationship Id="rId4" Type="http://schemas.openxmlformats.org/officeDocument/2006/relationships/hyperlink" Target="http://220.227.161.86/18137sa620_rev.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t"/>
          <a:lstStyle/>
          <a:p>
            <a:r>
              <a:rPr lang="en-IN" dirty="0"/>
              <a:t>Standards on Auditing </a:t>
            </a:r>
          </a:p>
        </p:txBody>
      </p:sp>
      <p:sp>
        <p:nvSpPr>
          <p:cNvPr id="3" name="Subtitle 2"/>
          <p:cNvSpPr>
            <a:spLocks noGrp="1"/>
          </p:cNvSpPr>
          <p:nvPr>
            <p:ph type="subTitle" idx="1"/>
          </p:nvPr>
        </p:nvSpPr>
        <p:spPr/>
        <p:txBody>
          <a:bodyPr/>
          <a:lstStyle/>
          <a:p>
            <a:r>
              <a:rPr lang="en-IN" dirty="0"/>
              <a:t>1</a:t>
            </a:r>
            <a:r>
              <a:rPr lang="en-IN" baseline="30000" dirty="0"/>
              <a:t>st</a:t>
            </a:r>
            <a:r>
              <a:rPr lang="en-IN" dirty="0"/>
              <a:t> May , 2016 </a:t>
            </a:r>
            <a:r>
              <a:rPr lang="en-IN" dirty="0" err="1"/>
              <a:t>Vapi</a:t>
            </a:r>
            <a:r>
              <a:rPr lang="en-IN" dirty="0"/>
              <a:t> Branch of WIRC</a:t>
            </a:r>
          </a:p>
          <a:p>
            <a:r>
              <a:rPr lang="en-IN" dirty="0"/>
              <a:t>By CA Yagnesh Desai </a:t>
            </a:r>
          </a:p>
          <a:p>
            <a:endParaRPr lang="en-IN" dirty="0"/>
          </a:p>
        </p:txBody>
      </p:sp>
    </p:spTree>
    <p:extLst>
      <p:ext uri="{BB962C8B-B14F-4D97-AF65-F5344CB8AC3E}">
        <p14:creationId xmlns:p14="http://schemas.microsoft.com/office/powerpoint/2010/main" val="3610647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2121" y="624110"/>
            <a:ext cx="9782492" cy="1280890"/>
          </a:xfrm>
        </p:spPr>
        <p:txBody>
          <a:bodyPr>
            <a:normAutofit fontScale="90000"/>
          </a:bodyPr>
          <a:lstStyle/>
          <a:p>
            <a:r>
              <a:rPr lang="en-IN" b="1" dirty="0"/>
              <a:t>700-799 Audit Conclusions and Reporting – 5 Standards </a:t>
            </a:r>
            <a:br>
              <a:rPr lang="en-IN" b="1" dirty="0"/>
            </a:br>
            <a:endParaRPr lang="en-IN" b="1" dirty="0"/>
          </a:p>
        </p:txBody>
      </p:sp>
      <p:sp>
        <p:nvSpPr>
          <p:cNvPr id="3" name="Content Placeholder 2"/>
          <p:cNvSpPr>
            <a:spLocks noGrp="1"/>
          </p:cNvSpPr>
          <p:nvPr>
            <p:ph idx="1"/>
          </p:nvPr>
        </p:nvSpPr>
        <p:spPr>
          <a:xfrm>
            <a:off x="1325880" y="2133600"/>
            <a:ext cx="10178732" cy="3777622"/>
          </a:xfrm>
        </p:spPr>
        <p:txBody>
          <a:bodyPr>
            <a:noAutofit/>
          </a:bodyPr>
          <a:lstStyle/>
          <a:p>
            <a:r>
              <a:rPr lang="en-IN" sz="2400" dirty="0">
                <a:hlinkClick r:id="rId2"/>
              </a:rPr>
              <a:t>SA 700 Forming an Opinion and Reporting on Financial Statements</a:t>
            </a:r>
            <a:endParaRPr lang="en-IN" sz="2400" dirty="0"/>
          </a:p>
          <a:p>
            <a:r>
              <a:rPr lang="en-IN" sz="2400" dirty="0">
                <a:hlinkClick r:id="rId3"/>
              </a:rPr>
              <a:t>SA 705, Modifications to the Opinion in the Independent Auditor’s Report</a:t>
            </a:r>
            <a:endParaRPr lang="en-IN" sz="2400" dirty="0"/>
          </a:p>
          <a:p>
            <a:r>
              <a:rPr lang="en-IN" sz="2400" dirty="0">
                <a:hlinkClick r:id="rId4"/>
              </a:rPr>
              <a:t>SA 706 “Emphasis of Matter Paragraphs and Other Matter Paragraphs in the Independent Auditor’s Report"</a:t>
            </a:r>
            <a:endParaRPr lang="en-IN" sz="2400" dirty="0"/>
          </a:p>
          <a:p>
            <a:r>
              <a:rPr lang="en-IN" sz="2400" dirty="0">
                <a:hlinkClick r:id="rId5"/>
              </a:rPr>
              <a:t>SA 710 “Comparative Information—Corresponding Figures and Comparative Financial Statements”</a:t>
            </a:r>
            <a:endParaRPr lang="en-IN" sz="2400" dirty="0"/>
          </a:p>
          <a:p>
            <a:r>
              <a:rPr lang="en-IN" sz="2400" dirty="0">
                <a:hlinkClick r:id="rId6"/>
              </a:rPr>
              <a:t>SA 720 “The Auditor’s Responsibility in Relation to Other Information in Documents Containing Audited Financial Statements”</a:t>
            </a:r>
            <a:endParaRPr lang="en-IN" sz="2400" dirty="0"/>
          </a:p>
        </p:txBody>
      </p:sp>
    </p:spTree>
    <p:extLst>
      <p:ext uri="{BB962C8B-B14F-4D97-AF65-F5344CB8AC3E}">
        <p14:creationId xmlns:p14="http://schemas.microsoft.com/office/powerpoint/2010/main" val="4007729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3305" y="624110"/>
            <a:ext cx="8911687" cy="1280890"/>
          </a:xfrm>
        </p:spPr>
        <p:txBody>
          <a:bodyPr>
            <a:normAutofit fontScale="90000"/>
          </a:bodyPr>
          <a:lstStyle/>
          <a:p>
            <a:r>
              <a:rPr lang="en-IN" b="1" dirty="0"/>
              <a:t>800-899 Specialized Areas -  4 Standards </a:t>
            </a:r>
            <a:br>
              <a:rPr lang="en-IN" b="1" dirty="0"/>
            </a:br>
            <a:endParaRPr lang="en-IN" b="1" dirty="0"/>
          </a:p>
        </p:txBody>
      </p:sp>
      <p:sp>
        <p:nvSpPr>
          <p:cNvPr id="3" name="Content Placeholder 2"/>
          <p:cNvSpPr>
            <a:spLocks noGrp="1"/>
          </p:cNvSpPr>
          <p:nvPr>
            <p:ph idx="1"/>
          </p:nvPr>
        </p:nvSpPr>
        <p:spPr>
          <a:xfrm>
            <a:off x="1095692" y="1805940"/>
            <a:ext cx="10715308" cy="3777622"/>
          </a:xfrm>
        </p:spPr>
        <p:txBody>
          <a:bodyPr>
            <a:noAutofit/>
          </a:bodyPr>
          <a:lstStyle/>
          <a:p>
            <a:r>
              <a:rPr lang="en-IN" sz="2400" dirty="0">
                <a:hlinkClick r:id="rId2"/>
              </a:rPr>
              <a:t>SA 800 “Audits of Financial Statements Prepared in Accordance with Special Purpose Frameworks”</a:t>
            </a:r>
            <a:endParaRPr lang="en-IN" sz="2400" dirty="0"/>
          </a:p>
          <a:p>
            <a:r>
              <a:rPr lang="en-IN" sz="2400" dirty="0">
                <a:hlinkClick r:id="rId3"/>
              </a:rPr>
              <a:t>SA 805 “Special Considerations—Audits of Single Financial Statements and Specific Elements, Accounts or Items of a Financial Statement”</a:t>
            </a:r>
            <a:endParaRPr lang="en-IN" sz="2400" dirty="0"/>
          </a:p>
          <a:p>
            <a:r>
              <a:rPr lang="en-IN" sz="2400" dirty="0">
                <a:hlinkClick r:id="rId4"/>
              </a:rPr>
              <a:t>SA 810 “Engagements to Report on Summary Financial Statements”</a:t>
            </a:r>
            <a:endParaRPr lang="en-IN" sz="2400" dirty="0"/>
          </a:p>
          <a:p>
            <a:r>
              <a:rPr lang="en-IN" sz="2400" dirty="0"/>
              <a:t>2000-2699 Standards on Review Engagements (SREs)</a:t>
            </a:r>
          </a:p>
          <a:p>
            <a:r>
              <a:rPr lang="en-IN" sz="2400" dirty="0">
                <a:hlinkClick r:id="rId5"/>
              </a:rPr>
              <a:t>SRE 2400 “Engagements to Review Financial Statements</a:t>
            </a:r>
            <a:endParaRPr lang="en-IN" sz="2400" dirty="0"/>
          </a:p>
          <a:p>
            <a:r>
              <a:rPr lang="en-IN" sz="2400" dirty="0">
                <a:hlinkClick r:id="rId6"/>
              </a:rPr>
              <a:t>SRE 2410 “Review of Interim Financial Information Performed by the Independent Auditor of the Entity”</a:t>
            </a:r>
            <a:endParaRPr lang="en-IN" sz="2400" dirty="0"/>
          </a:p>
          <a:p>
            <a:endParaRPr lang="en-IN" sz="2400" dirty="0"/>
          </a:p>
        </p:txBody>
      </p:sp>
    </p:spTree>
    <p:extLst>
      <p:ext uri="{BB962C8B-B14F-4D97-AF65-F5344CB8AC3E}">
        <p14:creationId xmlns:p14="http://schemas.microsoft.com/office/powerpoint/2010/main" val="511929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9485" y="419061"/>
            <a:ext cx="8911687" cy="1280890"/>
          </a:xfrm>
        </p:spPr>
        <p:txBody>
          <a:bodyPr>
            <a:normAutofit fontScale="90000"/>
          </a:bodyPr>
          <a:lstStyle/>
          <a:p>
            <a:r>
              <a:rPr lang="en-IN" b="1" dirty="0">
                <a:solidFill>
                  <a:srgbClr val="FF0000"/>
                </a:solidFill>
              </a:rPr>
              <a:t>Assurance Engagements Other Than Audits or Reviews of Historical Financial Information</a:t>
            </a:r>
            <a:br>
              <a:rPr lang="en-IN" dirty="0">
                <a:solidFill>
                  <a:srgbClr val="FF0000"/>
                </a:solidFill>
              </a:rPr>
            </a:br>
            <a:endParaRPr lang="en-IN" dirty="0"/>
          </a:p>
        </p:txBody>
      </p:sp>
      <p:sp>
        <p:nvSpPr>
          <p:cNvPr id="3" name="Content Placeholder 2"/>
          <p:cNvSpPr>
            <a:spLocks noGrp="1"/>
          </p:cNvSpPr>
          <p:nvPr>
            <p:ph idx="1"/>
          </p:nvPr>
        </p:nvSpPr>
        <p:spPr>
          <a:xfrm>
            <a:off x="944880" y="1768378"/>
            <a:ext cx="10949940" cy="4871259"/>
          </a:xfrm>
        </p:spPr>
        <p:txBody>
          <a:bodyPr>
            <a:normAutofit/>
          </a:bodyPr>
          <a:lstStyle/>
          <a:p>
            <a:r>
              <a:rPr lang="en-IN" b="1" dirty="0"/>
              <a:t>3000-3699 Standards on Assurance Engagements (SAEs)</a:t>
            </a:r>
          </a:p>
          <a:p>
            <a:pPr lvl="1"/>
            <a:r>
              <a:rPr lang="en-IN" dirty="0"/>
              <a:t>3000-3399 Applicable to All Assurance Engagements</a:t>
            </a:r>
          </a:p>
          <a:p>
            <a:pPr lvl="1"/>
            <a:r>
              <a:rPr lang="en-IN" b="1" dirty="0"/>
              <a:t>3400-3699 Subject Specific Standards – 2 Standards</a:t>
            </a:r>
          </a:p>
          <a:p>
            <a:r>
              <a:rPr lang="en-IN" u="sng" dirty="0">
                <a:hlinkClick r:id="rId2"/>
              </a:rPr>
              <a:t>SAE 3400 “The Examination of Prospective Financial Information”</a:t>
            </a:r>
            <a:endParaRPr lang="en-IN" u="sng" dirty="0"/>
          </a:p>
          <a:p>
            <a:r>
              <a:rPr lang="en-IN" sz="1800" u="sng" dirty="0">
                <a:hlinkClick r:id="rId3"/>
              </a:rPr>
              <a:t>SAE 3402 “Assurance Reports on Controls At a Service Organisation”</a:t>
            </a:r>
            <a:endParaRPr lang="en-IN" sz="1800" u="sng" dirty="0"/>
          </a:p>
          <a:p>
            <a:r>
              <a:rPr lang="en-IN" dirty="0"/>
              <a:t>Related Services (SRS) – 2 Standards </a:t>
            </a:r>
          </a:p>
          <a:p>
            <a:r>
              <a:rPr lang="en-IN" b="1" dirty="0"/>
              <a:t>4000-4699 Standards on Related Services (SRSs)</a:t>
            </a:r>
          </a:p>
          <a:p>
            <a:r>
              <a:rPr lang="en-IN" dirty="0">
                <a:hlinkClick r:id="rId4"/>
              </a:rPr>
              <a:t>SRS 4400 (AAS 32), “Engagements to Perform Agreed-upon Procedures Regarding Financial Information”</a:t>
            </a:r>
            <a:endParaRPr lang="en-IN" dirty="0"/>
          </a:p>
          <a:p>
            <a:r>
              <a:rPr lang="en-IN" dirty="0">
                <a:hlinkClick r:id="rId5"/>
              </a:rPr>
              <a:t>SRS 4410 (AAS 31), “Engagements to Compile Financial Information”</a:t>
            </a:r>
            <a:endParaRPr lang="en-IN" dirty="0"/>
          </a:p>
          <a:p>
            <a:r>
              <a:rPr lang="en-IN" dirty="0"/>
              <a:t>Total </a:t>
            </a:r>
            <a:r>
              <a:rPr lang="en-IN" b="1" dirty="0"/>
              <a:t>(SAE and SRS)</a:t>
            </a:r>
            <a:r>
              <a:rPr lang="en-IN" dirty="0"/>
              <a:t> 4 Standards .</a:t>
            </a:r>
          </a:p>
          <a:p>
            <a:r>
              <a:rPr lang="en-IN" dirty="0"/>
              <a:t>Total of </a:t>
            </a:r>
            <a:r>
              <a:rPr lang="en-IN" b="1" dirty="0"/>
              <a:t>Audits , and SAE and SRS </a:t>
            </a:r>
            <a:r>
              <a:rPr lang="en-IN" dirty="0"/>
              <a:t>43 Standards </a:t>
            </a:r>
          </a:p>
          <a:p>
            <a:endParaRPr lang="en-IN" dirty="0"/>
          </a:p>
          <a:p>
            <a:endParaRPr lang="en-IN" sz="1800" dirty="0"/>
          </a:p>
          <a:p>
            <a:pPr marL="0" lvl="2" indent="0">
              <a:buNone/>
            </a:pPr>
            <a:endParaRPr lang="en-IN" sz="1800" dirty="0"/>
          </a:p>
          <a:p>
            <a:pPr marL="914400" lvl="2" indent="0">
              <a:buNone/>
            </a:pPr>
            <a:endParaRPr lang="en-IN" sz="1800" dirty="0"/>
          </a:p>
          <a:p>
            <a:pPr marL="0" lvl="2" indent="0">
              <a:buNone/>
            </a:pPr>
            <a:endParaRPr lang="en-IN" sz="1800" dirty="0"/>
          </a:p>
          <a:p>
            <a:endParaRPr lang="en-IN" dirty="0"/>
          </a:p>
          <a:p>
            <a:endParaRPr lang="en-IN" dirty="0"/>
          </a:p>
          <a:p>
            <a:endParaRPr lang="en-IN" dirty="0"/>
          </a:p>
          <a:p>
            <a:endParaRPr lang="en-IN" dirty="0"/>
          </a:p>
          <a:p>
            <a:endParaRPr lang="en-IN" dirty="0"/>
          </a:p>
        </p:txBody>
      </p:sp>
    </p:spTree>
    <p:extLst>
      <p:ext uri="{BB962C8B-B14F-4D97-AF65-F5344CB8AC3E}">
        <p14:creationId xmlns:p14="http://schemas.microsoft.com/office/powerpoint/2010/main" val="3907574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Relatively Very Important Standards </a:t>
            </a:r>
          </a:p>
        </p:txBody>
      </p:sp>
      <p:sp>
        <p:nvSpPr>
          <p:cNvPr id="3" name="Content Placeholder 2"/>
          <p:cNvSpPr>
            <a:spLocks noGrp="1"/>
          </p:cNvSpPr>
          <p:nvPr>
            <p:ph idx="1"/>
          </p:nvPr>
        </p:nvSpPr>
        <p:spPr>
          <a:xfrm>
            <a:off x="324091" y="2133600"/>
            <a:ext cx="11867909" cy="3777622"/>
          </a:xfrm>
        </p:spPr>
        <p:txBody>
          <a:bodyPr>
            <a:normAutofit/>
          </a:bodyPr>
          <a:lstStyle/>
          <a:p>
            <a:r>
              <a:rPr lang="en-IN" sz="2800" dirty="0"/>
              <a:t>SA  210 Agreeing the Terms of Audit Engagements</a:t>
            </a:r>
          </a:p>
          <a:p>
            <a:r>
              <a:rPr lang="en-US" sz="2800" dirty="0"/>
              <a:t>SA 230 - Audit Documentation</a:t>
            </a:r>
          </a:p>
          <a:p>
            <a:pPr lvl="0"/>
            <a:r>
              <a:rPr lang="en-US" sz="2800" dirty="0"/>
              <a:t>SA 260 - “Communication with Those Charged with Governance”</a:t>
            </a:r>
            <a:endParaRPr lang="en-IN" sz="2800" dirty="0"/>
          </a:p>
          <a:p>
            <a:r>
              <a:rPr lang="en-US" sz="2800" dirty="0"/>
              <a:t>SA 265 - “Communicating Deficiencies in Internal Control to Those Charged With Governance and Management</a:t>
            </a:r>
            <a:endParaRPr lang="en-IN" sz="5400" dirty="0"/>
          </a:p>
          <a:p>
            <a:endParaRPr lang="en-IN" sz="4400" dirty="0"/>
          </a:p>
          <a:p>
            <a:pPr marL="0" indent="0">
              <a:buNone/>
            </a:pPr>
            <a:endParaRPr lang="en-IN" sz="4000" dirty="0"/>
          </a:p>
          <a:p>
            <a:endParaRPr lang="en-IN" sz="2800" dirty="0"/>
          </a:p>
          <a:p>
            <a:endParaRPr lang="en-IN" sz="2800" dirty="0"/>
          </a:p>
          <a:p>
            <a:endParaRPr lang="en-IN" sz="2800" dirty="0"/>
          </a:p>
          <a:p>
            <a:pPr marL="0" indent="0">
              <a:buNone/>
            </a:pPr>
            <a:endParaRPr lang="en-IN" sz="2800" dirty="0"/>
          </a:p>
          <a:p>
            <a:pPr marL="0" indent="0">
              <a:buNone/>
            </a:pPr>
            <a:endParaRPr lang="en-IN" sz="2800" dirty="0"/>
          </a:p>
          <a:p>
            <a:pPr marL="0" indent="0">
              <a:buNone/>
            </a:pPr>
            <a:endParaRPr lang="en-IN" sz="2800" dirty="0"/>
          </a:p>
        </p:txBody>
      </p:sp>
    </p:spTree>
    <p:extLst>
      <p:ext uri="{BB962C8B-B14F-4D97-AF65-F5344CB8AC3E}">
        <p14:creationId xmlns:p14="http://schemas.microsoft.com/office/powerpoint/2010/main" val="1292197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Relatively Very Important Standards </a:t>
            </a:r>
          </a:p>
        </p:txBody>
      </p:sp>
      <p:sp>
        <p:nvSpPr>
          <p:cNvPr id="3" name="Content Placeholder 2"/>
          <p:cNvSpPr>
            <a:spLocks noGrp="1"/>
          </p:cNvSpPr>
          <p:nvPr>
            <p:ph idx="1"/>
          </p:nvPr>
        </p:nvSpPr>
        <p:spPr>
          <a:xfrm>
            <a:off x="1013460" y="2133600"/>
            <a:ext cx="10491152" cy="3777622"/>
          </a:xfrm>
        </p:spPr>
        <p:txBody>
          <a:bodyPr>
            <a:normAutofit/>
          </a:bodyPr>
          <a:lstStyle/>
          <a:p>
            <a:r>
              <a:rPr lang="en-IN" sz="2800" dirty="0"/>
              <a:t>External Confirmations     SA 505</a:t>
            </a:r>
          </a:p>
          <a:p>
            <a:endParaRPr lang="en-IN" sz="2800" dirty="0"/>
          </a:p>
          <a:p>
            <a:endParaRPr lang="en-IN" sz="2800" dirty="0"/>
          </a:p>
          <a:p>
            <a:r>
              <a:rPr lang="en-IN" sz="2800" dirty="0"/>
              <a:t>Written Representation    SA 580</a:t>
            </a:r>
          </a:p>
          <a:p>
            <a:pPr marL="0" indent="0">
              <a:buNone/>
            </a:pPr>
            <a:endParaRPr lang="en-IN" sz="2800" dirty="0"/>
          </a:p>
          <a:p>
            <a:pPr marL="0" indent="0">
              <a:buNone/>
            </a:pPr>
            <a:endParaRPr lang="en-IN" sz="2800" dirty="0"/>
          </a:p>
        </p:txBody>
      </p:sp>
    </p:spTree>
    <p:extLst>
      <p:ext uri="{BB962C8B-B14F-4D97-AF65-F5344CB8AC3E}">
        <p14:creationId xmlns:p14="http://schemas.microsoft.com/office/powerpoint/2010/main" val="3424749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1385" y="624110"/>
            <a:ext cx="8911687" cy="1280890"/>
          </a:xfrm>
        </p:spPr>
        <p:txBody>
          <a:bodyPr>
            <a:normAutofit/>
          </a:bodyPr>
          <a:lstStyle/>
          <a:p>
            <a:r>
              <a:rPr lang="en-IN" dirty="0"/>
              <a:t>Other Relevant and Important Standards </a:t>
            </a:r>
          </a:p>
        </p:txBody>
      </p:sp>
      <p:sp>
        <p:nvSpPr>
          <p:cNvPr id="3" name="Content Placeholder 2"/>
          <p:cNvSpPr>
            <a:spLocks noGrp="1"/>
          </p:cNvSpPr>
          <p:nvPr>
            <p:ph idx="1"/>
          </p:nvPr>
        </p:nvSpPr>
        <p:spPr>
          <a:xfrm>
            <a:off x="586740" y="2217420"/>
            <a:ext cx="10965180" cy="3777622"/>
          </a:xfrm>
        </p:spPr>
        <p:txBody>
          <a:bodyPr>
            <a:normAutofit/>
          </a:bodyPr>
          <a:lstStyle/>
          <a:p>
            <a:pPr lvl="0"/>
            <a:r>
              <a:rPr lang="en-US" sz="2800" dirty="0"/>
              <a:t>SA 600 (AAS 10)-  “Using the Work of Another Auditor”</a:t>
            </a:r>
          </a:p>
          <a:p>
            <a:pPr lvl="0"/>
            <a:endParaRPr lang="en-IN" sz="2800" dirty="0"/>
          </a:p>
          <a:p>
            <a:pPr lvl="0"/>
            <a:r>
              <a:rPr lang="en-US" sz="2800" dirty="0"/>
              <a:t>SA 610 (Revised)- “Using The Work of Internal Auditors”</a:t>
            </a:r>
            <a:endParaRPr lang="en-IN" sz="2800" dirty="0"/>
          </a:p>
          <a:p>
            <a:pPr lvl="0"/>
            <a:endParaRPr lang="en-US" sz="2800" dirty="0"/>
          </a:p>
          <a:p>
            <a:pPr lvl="0"/>
            <a:r>
              <a:rPr lang="en-US" sz="2800" dirty="0"/>
              <a:t>SA 620 (Revised)- “Using the Work of an Auditor’s Expert”</a:t>
            </a:r>
            <a:endParaRPr lang="en-IN" sz="2800" dirty="0"/>
          </a:p>
          <a:p>
            <a:pPr marL="0" indent="0">
              <a:buNone/>
            </a:pPr>
            <a:endParaRPr lang="en-IN" sz="2800" dirty="0"/>
          </a:p>
          <a:p>
            <a:endParaRPr lang="en-IN" sz="2800" dirty="0"/>
          </a:p>
        </p:txBody>
      </p:sp>
    </p:spTree>
    <p:extLst>
      <p:ext uri="{BB962C8B-B14F-4D97-AF65-F5344CB8AC3E}">
        <p14:creationId xmlns:p14="http://schemas.microsoft.com/office/powerpoint/2010/main" val="3334537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6632"/>
            <a:ext cx="8229600" cy="1143000"/>
          </a:xfrm>
        </p:spPr>
        <p:txBody>
          <a:bodyPr>
            <a:normAutofit/>
          </a:bodyPr>
          <a:lstStyle/>
          <a:p>
            <a:r>
              <a:rPr lang="en-US" dirty="0"/>
              <a:t>What types of Auditor’s Opinion</a:t>
            </a:r>
          </a:p>
        </p:txBody>
      </p:sp>
      <p:graphicFrame>
        <p:nvGraphicFramePr>
          <p:cNvPr id="3" name="Table 2"/>
          <p:cNvGraphicFramePr>
            <a:graphicFrameLocks noGrp="1"/>
          </p:cNvGraphicFramePr>
          <p:nvPr>
            <p:extLst>
              <p:ext uri="{D42A27DB-BD31-4B8C-83A1-F6EECF244321}">
                <p14:modId xmlns:p14="http://schemas.microsoft.com/office/powerpoint/2010/main" val="1415675731"/>
              </p:ext>
            </p:extLst>
          </p:nvPr>
        </p:nvGraphicFramePr>
        <p:xfrm>
          <a:off x="1919536" y="1268760"/>
          <a:ext cx="9632384" cy="4278600"/>
        </p:xfrm>
        <a:graphic>
          <a:graphicData uri="http://schemas.openxmlformats.org/drawingml/2006/table">
            <a:tbl>
              <a:tblPr bandRow="1">
                <a:tableStyleId>{5C22544A-7EE6-4342-B048-85BDC9FD1C3A}</a:tableStyleId>
              </a:tblPr>
              <a:tblGrid>
                <a:gridCol w="9632384">
                  <a:extLst>
                    <a:ext uri="{9D8B030D-6E8A-4147-A177-3AD203B41FA5}">
                      <a16:colId xmlns:a16="http://schemas.microsoft.com/office/drawing/2014/main" val="20000"/>
                    </a:ext>
                  </a:extLst>
                </a:gridCol>
              </a:tblGrid>
              <a:tr h="855720">
                <a:tc>
                  <a:txBody>
                    <a:bodyPr/>
                    <a:lstStyle/>
                    <a:p>
                      <a:r>
                        <a:rPr lang="en-US" sz="2400" dirty="0"/>
                        <a:t>Unmodified</a:t>
                      </a:r>
                    </a:p>
                  </a:txBody>
                  <a:tcPr/>
                </a:tc>
                <a:extLst>
                  <a:ext uri="{0D108BD9-81ED-4DB2-BD59-A6C34878D82A}">
                    <a16:rowId xmlns:a16="http://schemas.microsoft.com/office/drawing/2014/main" val="10000"/>
                  </a:ext>
                </a:extLst>
              </a:tr>
              <a:tr h="855720">
                <a:tc>
                  <a:txBody>
                    <a:bodyPr/>
                    <a:lstStyle/>
                    <a:p>
                      <a:r>
                        <a:rPr lang="en-US" sz="2400" b="1" dirty="0"/>
                        <a:t>Modified</a:t>
                      </a:r>
                      <a:r>
                        <a:rPr lang="en-US" sz="2400" b="1" baseline="0" dirty="0"/>
                        <a:t> </a:t>
                      </a:r>
                      <a:endParaRPr lang="en-US" sz="2400" b="1" dirty="0"/>
                    </a:p>
                  </a:txBody>
                  <a:tcPr/>
                </a:tc>
                <a:extLst>
                  <a:ext uri="{0D108BD9-81ED-4DB2-BD59-A6C34878D82A}">
                    <a16:rowId xmlns:a16="http://schemas.microsoft.com/office/drawing/2014/main" val="10001"/>
                  </a:ext>
                </a:extLst>
              </a:tr>
              <a:tr h="855720">
                <a:tc>
                  <a:txBody>
                    <a:bodyPr/>
                    <a:lstStyle/>
                    <a:p>
                      <a:r>
                        <a:rPr lang="en-US" sz="2400" baseline="0" dirty="0"/>
                        <a:t>Qualified – Material but not pervasive </a:t>
                      </a:r>
                      <a:endParaRPr lang="en-US" sz="2400" dirty="0"/>
                    </a:p>
                  </a:txBody>
                  <a:tcPr/>
                </a:tc>
                <a:extLst>
                  <a:ext uri="{0D108BD9-81ED-4DB2-BD59-A6C34878D82A}">
                    <a16:rowId xmlns:a16="http://schemas.microsoft.com/office/drawing/2014/main" val="10002"/>
                  </a:ext>
                </a:extLst>
              </a:tr>
              <a:tr h="855720">
                <a:tc>
                  <a:txBody>
                    <a:bodyPr/>
                    <a:lstStyle/>
                    <a:p>
                      <a:r>
                        <a:rPr lang="en-US" sz="2400" dirty="0"/>
                        <a:t>Adverse  - Misstatement</a:t>
                      </a:r>
                      <a:r>
                        <a:rPr lang="en-US" sz="2400" baseline="0" dirty="0"/>
                        <a:t> both material and pervasive</a:t>
                      </a:r>
                      <a:endParaRPr lang="en-US" sz="2400" dirty="0"/>
                    </a:p>
                  </a:txBody>
                  <a:tcPr/>
                </a:tc>
                <a:extLst>
                  <a:ext uri="{0D108BD9-81ED-4DB2-BD59-A6C34878D82A}">
                    <a16:rowId xmlns:a16="http://schemas.microsoft.com/office/drawing/2014/main" val="10003"/>
                  </a:ext>
                </a:extLst>
              </a:tr>
              <a:tr h="855720">
                <a:tc>
                  <a:txBody>
                    <a:bodyPr/>
                    <a:lstStyle/>
                    <a:p>
                      <a:r>
                        <a:rPr lang="en-US" sz="2400" dirty="0"/>
                        <a:t>Disclaimer of Opinion – Undetected Misstatement</a:t>
                      </a:r>
                    </a:p>
                  </a:txBody>
                  <a:tcPr/>
                </a:tc>
                <a:extLst>
                  <a:ext uri="{0D108BD9-81ED-4DB2-BD59-A6C34878D82A}">
                    <a16:rowId xmlns:a16="http://schemas.microsoft.com/office/drawing/2014/main" val="10004"/>
                  </a:ext>
                </a:extLst>
              </a:tr>
            </a:tbl>
          </a:graphicData>
        </a:graphic>
      </p:graphicFrame>
      <p:sp>
        <p:nvSpPr>
          <p:cNvPr id="4" name="Rectangle 3"/>
          <p:cNvSpPr/>
          <p:nvPr/>
        </p:nvSpPr>
        <p:spPr>
          <a:xfrm>
            <a:off x="1991544" y="5626989"/>
            <a:ext cx="9446076" cy="1015663"/>
          </a:xfrm>
          <a:prstGeom prst="rect">
            <a:avLst/>
          </a:prstGeom>
        </p:spPr>
        <p:txBody>
          <a:bodyPr wrap="square">
            <a:spAutoFit/>
          </a:bodyPr>
          <a:lstStyle/>
          <a:p>
            <a:pPr lvl="0"/>
            <a:endParaRPr lang="en-US" sz="2000" dirty="0"/>
          </a:p>
          <a:p>
            <a:pPr lvl="0"/>
            <a:r>
              <a:rPr lang="en-US" sz="2000" dirty="0"/>
              <a:t>SA 706 - “Emphasis of Matter Paragraphs and Other Matter Paragraphs in the Independent Auditor’s Report"</a:t>
            </a:r>
          </a:p>
        </p:txBody>
      </p:sp>
    </p:spTree>
    <p:extLst>
      <p:ext uri="{BB962C8B-B14F-4D97-AF65-F5344CB8AC3E}">
        <p14:creationId xmlns:p14="http://schemas.microsoft.com/office/powerpoint/2010/main" val="3645900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1424" y="1485170"/>
            <a:ext cx="8911687" cy="1280890"/>
          </a:xfrm>
        </p:spPr>
        <p:txBody>
          <a:bodyPr>
            <a:noAutofit/>
          </a:bodyPr>
          <a:lstStyle/>
          <a:p>
            <a:pPr algn="just"/>
            <a:r>
              <a:rPr lang="en-IN" sz="4400" dirty="0"/>
              <a:t>What if the matter does not require qualification but still the Auditor wants to draw the attention ?</a:t>
            </a:r>
          </a:p>
        </p:txBody>
      </p:sp>
    </p:spTree>
    <p:extLst>
      <p:ext uri="{BB962C8B-B14F-4D97-AF65-F5344CB8AC3E}">
        <p14:creationId xmlns:p14="http://schemas.microsoft.com/office/powerpoint/2010/main" val="3410504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2480" y="1265487"/>
            <a:ext cx="11269980" cy="4893647"/>
          </a:xfrm>
          <a:prstGeom prst="rect">
            <a:avLst/>
          </a:prstGeom>
        </p:spPr>
        <p:txBody>
          <a:bodyPr wrap="square">
            <a:spAutoFit/>
          </a:bodyPr>
          <a:lstStyle/>
          <a:p>
            <a:r>
              <a:rPr lang="en-IN" sz="2400" dirty="0"/>
              <a:t>(a) </a:t>
            </a:r>
            <a:r>
              <a:rPr lang="en-IN" sz="2400" b="1" dirty="0"/>
              <a:t>Emphasis of Matter paragraph </a:t>
            </a:r>
            <a:r>
              <a:rPr lang="en-IN" sz="2400" dirty="0"/>
              <a:t>– A paragraph included in the auditor’s report that refers to</a:t>
            </a:r>
            <a:r>
              <a:rPr lang="en-IN" sz="2400" b="1" i="1" dirty="0"/>
              <a:t> a matter appropriately presented or disclosed in the financial statements </a:t>
            </a:r>
            <a:r>
              <a:rPr lang="en-IN" sz="2400" dirty="0"/>
              <a:t>that, in the auditor’s judgment, is of such importance that it is fundamental to users’ understanding of the financial statements.</a:t>
            </a:r>
          </a:p>
          <a:p>
            <a:endParaRPr lang="en-IN" sz="2400" dirty="0"/>
          </a:p>
          <a:p>
            <a:r>
              <a:rPr lang="en-IN" sz="2400" b="1" dirty="0"/>
              <a:t>Commentary </a:t>
            </a:r>
          </a:p>
          <a:p>
            <a:endParaRPr lang="en-IN" sz="2400" dirty="0"/>
          </a:p>
          <a:p>
            <a:r>
              <a:rPr lang="en-IN" sz="2400" dirty="0"/>
              <a:t>Emphasis comments used increasingly to draw attention to matters which, in their judgement, are fundamental to the understanding of financial statements. …. And </a:t>
            </a:r>
          </a:p>
          <a:p>
            <a:endParaRPr lang="en-IN" sz="2400" dirty="0"/>
          </a:p>
          <a:p>
            <a:r>
              <a:rPr lang="en-IN" sz="2400" dirty="0"/>
              <a:t>        …..highlights matters of importance that do not require audit                 </a:t>
            </a:r>
          </a:p>
          <a:p>
            <a:r>
              <a:rPr lang="en-IN" sz="2400" dirty="0"/>
              <a:t>        qualification.“                  Draw </a:t>
            </a:r>
            <a:r>
              <a:rPr lang="en-IN" sz="2400" dirty="0">
                <a:hlinkClick r:id="rId2" action="ppaction://hlinkfile"/>
              </a:rPr>
              <a:t>Attention</a:t>
            </a:r>
            <a:r>
              <a:rPr lang="en-IN" sz="2400" dirty="0"/>
              <a:t> to Dual Date </a:t>
            </a:r>
          </a:p>
        </p:txBody>
      </p:sp>
      <p:sp>
        <p:nvSpPr>
          <p:cNvPr id="3" name="Title 2"/>
          <p:cNvSpPr>
            <a:spLocks noGrp="1"/>
          </p:cNvSpPr>
          <p:nvPr>
            <p:ph type="title"/>
          </p:nvPr>
        </p:nvSpPr>
        <p:spPr>
          <a:xfrm>
            <a:off x="1541364" y="6890"/>
            <a:ext cx="10216296" cy="1280890"/>
          </a:xfrm>
        </p:spPr>
        <p:txBody>
          <a:bodyPr/>
          <a:lstStyle/>
          <a:p>
            <a:r>
              <a:rPr lang="en-US" dirty="0"/>
              <a:t>Emphasis of Matter</a:t>
            </a:r>
          </a:p>
        </p:txBody>
      </p:sp>
    </p:spTree>
    <p:extLst>
      <p:ext uri="{BB962C8B-B14F-4D97-AF65-F5344CB8AC3E}">
        <p14:creationId xmlns:p14="http://schemas.microsoft.com/office/powerpoint/2010/main" val="1926149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840" y="220250"/>
            <a:ext cx="9736771" cy="1280890"/>
          </a:xfrm>
        </p:spPr>
        <p:txBody>
          <a:bodyPr/>
          <a:lstStyle/>
          <a:p>
            <a:r>
              <a:rPr lang="en-IN" dirty="0"/>
              <a:t>Emphasis of Matter </a:t>
            </a:r>
          </a:p>
        </p:txBody>
      </p:sp>
      <p:sp>
        <p:nvSpPr>
          <p:cNvPr id="3" name="Rectangle 2"/>
          <p:cNvSpPr/>
          <p:nvPr/>
        </p:nvSpPr>
        <p:spPr>
          <a:xfrm>
            <a:off x="1668780" y="1281143"/>
            <a:ext cx="9959340" cy="5262979"/>
          </a:xfrm>
          <a:prstGeom prst="rect">
            <a:avLst/>
          </a:prstGeom>
        </p:spPr>
        <p:txBody>
          <a:bodyPr wrap="square">
            <a:spAutoFit/>
          </a:bodyPr>
          <a:lstStyle/>
          <a:p>
            <a:pPr algn="just"/>
            <a:r>
              <a:rPr lang="en-IN" sz="2800" dirty="0"/>
              <a:t>Emphasis of Matter </a:t>
            </a:r>
          </a:p>
          <a:p>
            <a:pPr algn="just"/>
            <a:endParaRPr lang="en-IN" sz="2800" dirty="0"/>
          </a:p>
          <a:p>
            <a:pPr algn="just"/>
            <a:r>
              <a:rPr lang="en-IN" sz="2800" dirty="0"/>
              <a:t>We draw attention to Note 36(ii)(f)(vii) to the consolidated financial statements which describe the uncertainties related to the legal outcome of Department of Telecommunications’ demand with respect to One Time Spectrum Charge. Our opinion is not qualified in respect of this matter. </a:t>
            </a:r>
          </a:p>
          <a:p>
            <a:pPr algn="just"/>
            <a:endParaRPr lang="en-IN" sz="2800" dirty="0"/>
          </a:p>
          <a:p>
            <a:pPr algn="just"/>
            <a:r>
              <a:rPr lang="en-IN" sz="2800" dirty="0"/>
              <a:t>Source: Bharti Airtel Limited FY 2014-15 </a:t>
            </a:r>
          </a:p>
          <a:p>
            <a:pPr algn="just"/>
            <a:endParaRPr lang="en-IN" sz="2800" dirty="0"/>
          </a:p>
          <a:p>
            <a:pPr algn="just"/>
            <a:endParaRPr lang="en-IN" sz="2800" dirty="0"/>
          </a:p>
        </p:txBody>
      </p:sp>
    </p:spTree>
    <p:extLst>
      <p:ext uri="{BB962C8B-B14F-4D97-AF65-F5344CB8AC3E}">
        <p14:creationId xmlns:p14="http://schemas.microsoft.com/office/powerpoint/2010/main" val="1648716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accent1">
              <a:lumMod val="60000"/>
              <a:lumOff val="40000"/>
            </a:schemeClr>
          </a:solidFill>
        </p:spPr>
        <p:txBody>
          <a:bodyPr/>
          <a:lstStyle/>
          <a:p>
            <a:r>
              <a:rPr lang="en-IN" b="1" dirty="0">
                <a:solidFill>
                  <a:schemeClr val="bg1"/>
                </a:solidFill>
              </a:rPr>
              <a:t>Mapping of Auditing and Assurance Standards</a:t>
            </a:r>
          </a:p>
        </p:txBody>
      </p:sp>
      <p:cxnSp>
        <p:nvCxnSpPr>
          <p:cNvPr id="6" name="Straight Arrow Connector 5"/>
          <p:cNvCxnSpPr/>
          <p:nvPr/>
        </p:nvCxnSpPr>
        <p:spPr>
          <a:xfrm>
            <a:off x="6484620" y="2110740"/>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743700" y="1905000"/>
            <a:ext cx="0" cy="929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865120" y="2880360"/>
            <a:ext cx="8639491" cy="762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112520" y="3901440"/>
            <a:ext cx="2522220" cy="914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3200" b="1" dirty="0"/>
              <a:t>SQC</a:t>
            </a:r>
          </a:p>
        </p:txBody>
      </p:sp>
      <p:sp>
        <p:nvSpPr>
          <p:cNvPr id="18" name="Rectangle 17"/>
          <p:cNvSpPr/>
          <p:nvPr/>
        </p:nvSpPr>
        <p:spPr>
          <a:xfrm>
            <a:off x="3728390" y="3893820"/>
            <a:ext cx="2784500" cy="914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Audits and Review </a:t>
            </a:r>
          </a:p>
        </p:txBody>
      </p:sp>
      <p:sp>
        <p:nvSpPr>
          <p:cNvPr id="19" name="Rectangle 18"/>
          <p:cNvSpPr/>
          <p:nvPr/>
        </p:nvSpPr>
        <p:spPr>
          <a:xfrm>
            <a:off x="6660261" y="3931920"/>
            <a:ext cx="2841498" cy="914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b="1" dirty="0"/>
              <a:t>Assurance</a:t>
            </a:r>
            <a:r>
              <a:rPr lang="en-IN" dirty="0"/>
              <a:t> </a:t>
            </a:r>
          </a:p>
        </p:txBody>
      </p:sp>
      <p:sp>
        <p:nvSpPr>
          <p:cNvPr id="20" name="Rectangle 19"/>
          <p:cNvSpPr/>
          <p:nvPr/>
        </p:nvSpPr>
        <p:spPr>
          <a:xfrm>
            <a:off x="9622612" y="3939540"/>
            <a:ext cx="2563216" cy="914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b="1" dirty="0"/>
              <a:t>Related Services</a:t>
            </a:r>
          </a:p>
        </p:txBody>
      </p:sp>
      <p:cxnSp>
        <p:nvCxnSpPr>
          <p:cNvPr id="21" name="Straight Arrow Connector 20"/>
          <p:cNvCxnSpPr/>
          <p:nvPr/>
        </p:nvCxnSpPr>
        <p:spPr>
          <a:xfrm>
            <a:off x="2895600" y="2918460"/>
            <a:ext cx="0" cy="929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600700" y="2910840"/>
            <a:ext cx="0" cy="929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8641080" y="2964180"/>
            <a:ext cx="0" cy="929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1483340" y="2933700"/>
            <a:ext cx="0" cy="929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042160" y="5615940"/>
            <a:ext cx="32308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Related Historical Financial Statements </a:t>
            </a:r>
          </a:p>
        </p:txBody>
      </p:sp>
      <p:sp>
        <p:nvSpPr>
          <p:cNvPr id="26" name="Rectangle 25"/>
          <p:cNvSpPr/>
          <p:nvPr/>
        </p:nvSpPr>
        <p:spPr>
          <a:xfrm>
            <a:off x="8122919" y="5669280"/>
            <a:ext cx="2848291"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Related to other than Historical Financial Statements </a:t>
            </a:r>
          </a:p>
        </p:txBody>
      </p:sp>
      <p:cxnSp>
        <p:nvCxnSpPr>
          <p:cNvPr id="30" name="Straight Arrow Connector 29"/>
          <p:cNvCxnSpPr/>
          <p:nvPr/>
        </p:nvCxnSpPr>
        <p:spPr>
          <a:xfrm>
            <a:off x="2865120" y="481584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930140" y="484632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8564880" y="487680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0645140" y="486918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9593580" y="522732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710940" y="5212080"/>
            <a:ext cx="0" cy="35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714500" y="518160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865120" y="5166360"/>
            <a:ext cx="20116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587740" y="5189220"/>
            <a:ext cx="201168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428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2480" y="1395027"/>
            <a:ext cx="11269980" cy="1938992"/>
          </a:xfrm>
          <a:prstGeom prst="rect">
            <a:avLst/>
          </a:prstGeom>
        </p:spPr>
        <p:txBody>
          <a:bodyPr wrap="square">
            <a:spAutoFit/>
          </a:bodyPr>
          <a:lstStyle/>
          <a:p>
            <a:r>
              <a:rPr lang="en-IN" sz="2400" b="1" dirty="0"/>
              <a:t>Other Matter paragraph</a:t>
            </a:r>
            <a:r>
              <a:rPr lang="en-IN" sz="2400" dirty="0"/>
              <a:t> – A paragraph included in the auditor’s report that refers to </a:t>
            </a:r>
            <a:r>
              <a:rPr lang="en-IN" sz="2400" b="1" i="1" dirty="0"/>
              <a:t>a matter other than those presented or disclosed in the financial statements</a:t>
            </a:r>
            <a:r>
              <a:rPr lang="en-IN" sz="2400" dirty="0"/>
              <a:t> that, in the auditor’s judgment, is relevant to users’ understanding of the audit, the auditor’s responsibilities or the auditor’s report.</a:t>
            </a:r>
            <a:endParaRPr lang="en-US" sz="2400" dirty="0"/>
          </a:p>
        </p:txBody>
      </p:sp>
      <p:sp>
        <p:nvSpPr>
          <p:cNvPr id="3" name="Title 2"/>
          <p:cNvSpPr>
            <a:spLocks noGrp="1"/>
          </p:cNvSpPr>
          <p:nvPr>
            <p:ph type="title"/>
          </p:nvPr>
        </p:nvSpPr>
        <p:spPr>
          <a:xfrm>
            <a:off x="1541364" y="6890"/>
            <a:ext cx="10216296" cy="1280890"/>
          </a:xfrm>
        </p:spPr>
        <p:txBody>
          <a:bodyPr/>
          <a:lstStyle/>
          <a:p>
            <a:r>
              <a:rPr lang="en-US" dirty="0"/>
              <a:t>Other Matter Paragraph </a:t>
            </a:r>
          </a:p>
        </p:txBody>
      </p:sp>
    </p:spTree>
    <p:extLst>
      <p:ext uri="{BB962C8B-B14F-4D97-AF65-F5344CB8AC3E}">
        <p14:creationId xmlns:p14="http://schemas.microsoft.com/office/powerpoint/2010/main" val="3392908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Other Matter  </a:t>
            </a:r>
          </a:p>
        </p:txBody>
      </p:sp>
      <p:sp>
        <p:nvSpPr>
          <p:cNvPr id="3" name="Rectangle 2"/>
          <p:cNvSpPr/>
          <p:nvPr/>
        </p:nvSpPr>
        <p:spPr>
          <a:xfrm>
            <a:off x="845820" y="1720840"/>
            <a:ext cx="10492740" cy="4154984"/>
          </a:xfrm>
          <a:prstGeom prst="rect">
            <a:avLst/>
          </a:prstGeom>
        </p:spPr>
        <p:txBody>
          <a:bodyPr wrap="square">
            <a:spAutoFit/>
          </a:bodyPr>
          <a:lstStyle/>
          <a:p>
            <a:pPr algn="just"/>
            <a:r>
              <a:rPr lang="en-IN" sz="2400" dirty="0"/>
              <a:t>The accompanying standalone financial statements include total assets of </a:t>
            </a:r>
            <a:r>
              <a:rPr lang="en-IN" sz="2400" dirty="0" err="1"/>
              <a:t>Rs</a:t>
            </a:r>
            <a:r>
              <a:rPr lang="en-IN" sz="2400" dirty="0"/>
              <a:t>. 244.69 crore as at March 31, 2015, and loss before tax of </a:t>
            </a:r>
            <a:r>
              <a:rPr lang="en-IN" sz="2400" dirty="0" err="1"/>
              <a:t>Rs</a:t>
            </a:r>
            <a:r>
              <a:rPr lang="en-IN" sz="2400" dirty="0"/>
              <a:t> 118.27 crore for the year ended on that date, in respect of an unincorporated joint venture not operated by the Company, whose financial information has not been audited by us and whose unaudited financial information has been furnished to us by the management and our opinion, in respect of the said unincorporated joint venture is based solely on such information. Our opinion is not modified in respect of this matter.</a:t>
            </a:r>
          </a:p>
          <a:p>
            <a:pPr algn="just"/>
            <a:endParaRPr lang="en-IN" sz="2400" dirty="0"/>
          </a:p>
          <a:p>
            <a:pPr algn="just"/>
            <a:r>
              <a:rPr lang="en-IN" sz="2400" dirty="0"/>
              <a:t>Source:  Cairn India Ltd 2014-15</a:t>
            </a:r>
          </a:p>
        </p:txBody>
      </p:sp>
    </p:spTree>
    <p:extLst>
      <p:ext uri="{BB962C8B-B14F-4D97-AF65-F5344CB8AC3E}">
        <p14:creationId xmlns:p14="http://schemas.microsoft.com/office/powerpoint/2010/main" val="530458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Other Matter</a:t>
            </a:r>
          </a:p>
        </p:txBody>
      </p:sp>
      <p:sp>
        <p:nvSpPr>
          <p:cNvPr id="3" name="Rectangle 2"/>
          <p:cNvSpPr/>
          <p:nvPr/>
        </p:nvSpPr>
        <p:spPr>
          <a:xfrm>
            <a:off x="868680" y="1845023"/>
            <a:ext cx="10797540" cy="4401205"/>
          </a:xfrm>
          <a:prstGeom prst="rect">
            <a:avLst/>
          </a:prstGeom>
        </p:spPr>
        <p:txBody>
          <a:bodyPr wrap="square">
            <a:spAutoFit/>
          </a:bodyPr>
          <a:lstStyle/>
          <a:p>
            <a:r>
              <a:rPr lang="en-IN" sz="2800" b="1" i="1" dirty="0"/>
              <a:t>“We did not audit the share of gain in a joint venture of </a:t>
            </a:r>
            <a:r>
              <a:rPr lang="en-IN" sz="2800" b="1" i="1" dirty="0" err="1"/>
              <a:t>Rs</a:t>
            </a:r>
            <a:r>
              <a:rPr lang="en-IN" sz="2800" b="1" i="1" dirty="0"/>
              <a:t> 7,276 million for the year ended March 31, 2015, included in the accompanying financial statements in respect of the joint venture, whose financial statements and other financial information have been audited by other auditors and whose report has been furnished to us by the management. Our opinion, in so far as it relates to the affairs of such joint venture is based solely on the report of other auditors. “</a:t>
            </a:r>
          </a:p>
          <a:p>
            <a:endParaRPr lang="en-IN" sz="2800" b="1" i="1" dirty="0"/>
          </a:p>
          <a:p>
            <a:r>
              <a:rPr lang="en-IN" sz="2800" b="1" i="1" dirty="0"/>
              <a:t>Source : Bharti Airtel Limited 2014-15</a:t>
            </a:r>
          </a:p>
        </p:txBody>
      </p:sp>
    </p:spTree>
    <p:extLst>
      <p:ext uri="{BB962C8B-B14F-4D97-AF65-F5344CB8AC3E}">
        <p14:creationId xmlns:p14="http://schemas.microsoft.com/office/powerpoint/2010/main" val="2427652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256"/>
            <a:ext cx="8229600" cy="1143000"/>
          </a:xfrm>
        </p:spPr>
        <p:txBody>
          <a:bodyPr anchor="t">
            <a:noAutofit/>
          </a:bodyPr>
          <a:lstStyle/>
          <a:p>
            <a:r>
              <a:rPr lang="en-US" sz="3200" dirty="0"/>
              <a:t>Auditor’s Opinion- Emphasis of Matters </a:t>
            </a:r>
          </a:p>
        </p:txBody>
      </p:sp>
      <p:sp>
        <p:nvSpPr>
          <p:cNvPr id="3" name="Rectangle 2"/>
          <p:cNvSpPr/>
          <p:nvPr/>
        </p:nvSpPr>
        <p:spPr>
          <a:xfrm>
            <a:off x="1703512" y="692696"/>
            <a:ext cx="10237028" cy="5570756"/>
          </a:xfrm>
          <a:prstGeom prst="rect">
            <a:avLst/>
          </a:prstGeom>
        </p:spPr>
        <p:txBody>
          <a:bodyPr wrap="square">
            <a:spAutoFit/>
          </a:bodyPr>
          <a:lstStyle/>
          <a:p>
            <a:r>
              <a:rPr lang="en-IN" sz="2000" b="1" dirty="0"/>
              <a:t>Opinion</a:t>
            </a:r>
          </a:p>
          <a:p>
            <a:r>
              <a:rPr lang="en-IN" sz="2000" dirty="0"/>
              <a:t>In our opinion and to the best of our information and according to the explanations given to us, the aforesaid financial statements ,</a:t>
            </a:r>
            <a:r>
              <a:rPr lang="en-IN" sz="2000" b="1" i="1" dirty="0"/>
              <a:t>read together with the “Emphasis of Matters”</a:t>
            </a:r>
            <a:r>
              <a:rPr lang="en-IN" sz="2000" dirty="0"/>
              <a:t> section below,  give the information required by the Act in the manner so required and give a true and fair view in conformity with the accounting principles generally accepted in India:</a:t>
            </a:r>
          </a:p>
          <a:p>
            <a:endParaRPr lang="en-IN" sz="2000" dirty="0"/>
          </a:p>
          <a:p>
            <a:r>
              <a:rPr lang="en-IN" sz="2000" dirty="0"/>
              <a:t>(a) In the case of the Balance Sheet, of the state of affairs of the Company as at 31st March 20XX.</a:t>
            </a:r>
          </a:p>
          <a:p>
            <a:endParaRPr lang="en-IN" sz="2000" dirty="0"/>
          </a:p>
          <a:p>
            <a:r>
              <a:rPr lang="en-IN" sz="2000" dirty="0"/>
              <a:t>(b) In the case of the Statement of Profit and Loss, of the profit for the year ended on that date; and</a:t>
            </a:r>
          </a:p>
          <a:p>
            <a:endParaRPr lang="en-IN" sz="2000" dirty="0"/>
          </a:p>
          <a:p>
            <a:r>
              <a:rPr lang="en-IN" sz="2000" dirty="0"/>
              <a:t>(c) In the case of the Cash Flow Statement, of the cash flows for the year ended on that date.</a:t>
            </a:r>
          </a:p>
          <a:p>
            <a:endParaRPr lang="en-IN" sz="2000" dirty="0"/>
          </a:p>
          <a:p>
            <a:r>
              <a:rPr lang="en-IN" b="1" dirty="0"/>
              <a:t> </a:t>
            </a:r>
          </a:p>
          <a:p>
            <a:endParaRPr lang="en-IN" b="1" dirty="0"/>
          </a:p>
        </p:txBody>
      </p:sp>
    </p:spTree>
    <p:extLst>
      <p:ext uri="{BB962C8B-B14F-4D97-AF65-F5344CB8AC3E}">
        <p14:creationId xmlns:p14="http://schemas.microsoft.com/office/powerpoint/2010/main" val="1023327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256"/>
            <a:ext cx="8229600" cy="1143000"/>
          </a:xfrm>
        </p:spPr>
        <p:txBody>
          <a:bodyPr anchor="t">
            <a:noAutofit/>
          </a:bodyPr>
          <a:lstStyle/>
          <a:p>
            <a:r>
              <a:rPr lang="en-US" sz="3200" dirty="0"/>
              <a:t>Auditor’s Opinion- Emphasis of Matters </a:t>
            </a:r>
          </a:p>
        </p:txBody>
      </p:sp>
      <p:sp>
        <p:nvSpPr>
          <p:cNvPr id="3" name="Rectangle 2"/>
          <p:cNvSpPr/>
          <p:nvPr/>
        </p:nvSpPr>
        <p:spPr>
          <a:xfrm>
            <a:off x="350520" y="806997"/>
            <a:ext cx="11711940" cy="5693866"/>
          </a:xfrm>
          <a:prstGeom prst="rect">
            <a:avLst/>
          </a:prstGeom>
        </p:spPr>
        <p:txBody>
          <a:bodyPr wrap="square">
            <a:spAutoFit/>
          </a:bodyPr>
          <a:lstStyle/>
          <a:p>
            <a:r>
              <a:rPr lang="en-IN" sz="2800" b="1" dirty="0"/>
              <a:t>                             Emphasis of Matter </a:t>
            </a:r>
          </a:p>
          <a:p>
            <a:endParaRPr lang="en-IN" sz="2800" b="1" dirty="0"/>
          </a:p>
          <a:p>
            <a:pPr marL="342900" indent="-342900">
              <a:buAutoNum type="alphaLcParenBoth"/>
            </a:pPr>
            <a:endParaRPr lang="en-IN" sz="2800" dirty="0"/>
          </a:p>
          <a:p>
            <a:pPr marL="1714500" lvl="3" indent="-342900">
              <a:buFontTx/>
              <a:buAutoNum type="alphaLcParenBoth"/>
            </a:pPr>
            <a:r>
              <a:rPr lang="en-IN" sz="2800" dirty="0"/>
              <a:t>We draw your attention</a:t>
            </a:r>
          </a:p>
          <a:p>
            <a:pPr marL="342900" indent="-342900">
              <a:buAutoNum type="alphaLcParenBoth"/>
            </a:pPr>
            <a:endParaRPr lang="en-IN" sz="2800" dirty="0"/>
          </a:p>
          <a:p>
            <a:pPr marL="342900" indent="-342900">
              <a:buAutoNum type="alphaLcParenBoth"/>
            </a:pPr>
            <a:endParaRPr lang="en-IN" sz="2800" dirty="0"/>
          </a:p>
          <a:p>
            <a:r>
              <a:rPr lang="en-IN" sz="2800" dirty="0"/>
              <a:t>			Our Opinion is not qualified in respect of these matters.</a:t>
            </a:r>
          </a:p>
          <a:p>
            <a:endParaRPr lang="en-IN" sz="2800" dirty="0"/>
          </a:p>
          <a:p>
            <a:endParaRPr lang="en-IN" sz="2800" dirty="0"/>
          </a:p>
          <a:p>
            <a:r>
              <a:rPr lang="en-IN" sz="2800" dirty="0"/>
              <a:t>			Note the Place of  Emphasis of Matter para is between  				Opinion and other Legal and Regulatory matters.</a:t>
            </a:r>
            <a:endParaRPr lang="en-IN" sz="2800" b="1" dirty="0"/>
          </a:p>
          <a:p>
            <a:endParaRPr lang="en-IN" sz="2800" b="1" dirty="0"/>
          </a:p>
          <a:p>
            <a:endParaRPr lang="en-IN" sz="2800" b="1" dirty="0"/>
          </a:p>
        </p:txBody>
      </p:sp>
    </p:spTree>
    <p:extLst>
      <p:ext uri="{BB962C8B-B14F-4D97-AF65-F5344CB8AC3E}">
        <p14:creationId xmlns:p14="http://schemas.microsoft.com/office/powerpoint/2010/main" val="1815515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Written Representation</a:t>
            </a:r>
          </a:p>
        </p:txBody>
      </p:sp>
      <p:sp>
        <p:nvSpPr>
          <p:cNvPr id="3" name="TextBox 2"/>
          <p:cNvSpPr txBox="1"/>
          <p:nvPr/>
        </p:nvSpPr>
        <p:spPr>
          <a:xfrm>
            <a:off x="731520" y="1714500"/>
            <a:ext cx="10803571" cy="3970318"/>
          </a:xfrm>
          <a:prstGeom prst="rect">
            <a:avLst/>
          </a:prstGeom>
          <a:noFill/>
        </p:spPr>
        <p:txBody>
          <a:bodyPr wrap="square" rtlCol="0">
            <a:spAutoFit/>
          </a:bodyPr>
          <a:lstStyle/>
          <a:p>
            <a:r>
              <a:rPr lang="en-IN" dirty="0"/>
              <a:t>Very Important  Document for  Auditor’s defence</a:t>
            </a:r>
          </a:p>
          <a:p>
            <a:endParaRPr lang="en-IN" dirty="0"/>
          </a:p>
          <a:p>
            <a:r>
              <a:rPr lang="en-IN" dirty="0"/>
              <a:t>What should be the date of the representation ?</a:t>
            </a:r>
          </a:p>
          <a:p>
            <a:endParaRPr lang="en-IN" dirty="0"/>
          </a:p>
          <a:p>
            <a:r>
              <a:rPr lang="en-IN" dirty="0"/>
              <a:t>What if the management denies to give the WR ?</a:t>
            </a:r>
          </a:p>
          <a:p>
            <a:endParaRPr lang="en-IN" dirty="0"/>
          </a:p>
          <a:p>
            <a:r>
              <a:rPr lang="en-IN" dirty="0"/>
              <a:t>If management refuses to provide a representation that the auditor considers necessary, </a:t>
            </a:r>
          </a:p>
          <a:p>
            <a:r>
              <a:rPr lang="en-IN" dirty="0"/>
              <a:t>this constitutes a scope limitation and the auditor should express a qualified opinion or a disclaimer of opinion. </a:t>
            </a:r>
          </a:p>
          <a:p>
            <a:endParaRPr lang="en-IN" dirty="0"/>
          </a:p>
          <a:p>
            <a:r>
              <a:rPr lang="en-IN" dirty="0"/>
              <a:t> </a:t>
            </a:r>
          </a:p>
          <a:p>
            <a:endParaRPr lang="en-IN" dirty="0"/>
          </a:p>
          <a:p>
            <a:endParaRPr lang="en-IN" dirty="0"/>
          </a:p>
          <a:p>
            <a:endParaRPr lang="en-IN" dirty="0"/>
          </a:p>
        </p:txBody>
      </p:sp>
    </p:spTree>
    <p:extLst>
      <p:ext uri="{BB962C8B-B14F-4D97-AF65-F5344CB8AC3E}">
        <p14:creationId xmlns:p14="http://schemas.microsoft.com/office/powerpoint/2010/main" val="117927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2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2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2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20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3304" y="1782350"/>
            <a:ext cx="8911687" cy="1280890"/>
          </a:xfrm>
        </p:spPr>
        <p:txBody>
          <a:bodyPr>
            <a:noAutofit/>
          </a:bodyPr>
          <a:lstStyle/>
          <a:p>
            <a:r>
              <a:rPr lang="en-IN" sz="4400" dirty="0"/>
              <a:t>Thanks Vasai Branch of WIRC</a:t>
            </a:r>
            <a:br>
              <a:rPr lang="en-IN" sz="4400" dirty="0"/>
            </a:br>
            <a:br>
              <a:rPr lang="en-IN" sz="4400" dirty="0"/>
            </a:br>
            <a:r>
              <a:rPr lang="en-IN" sz="4400" dirty="0"/>
              <a:t>And all Participants </a:t>
            </a:r>
            <a:br>
              <a:rPr lang="en-IN" sz="4400" dirty="0"/>
            </a:br>
            <a:br>
              <a:rPr lang="en-IN" sz="4400" dirty="0"/>
            </a:br>
            <a:r>
              <a:rPr lang="en-IN" sz="4400" dirty="0"/>
              <a:t>Yagnesh Desai </a:t>
            </a:r>
            <a:br>
              <a:rPr lang="en-IN" sz="4400" dirty="0"/>
            </a:br>
            <a:r>
              <a:rPr lang="en-IN" sz="4400" dirty="0">
                <a:hlinkClick r:id="rId2"/>
              </a:rPr>
              <a:t>ymdesaiandco@gmail.com</a:t>
            </a:r>
            <a:br>
              <a:rPr lang="en-IN" sz="4400" dirty="0"/>
            </a:br>
            <a:r>
              <a:rPr lang="en-IN" sz="4400" dirty="0"/>
              <a:t>982013327</a:t>
            </a:r>
          </a:p>
        </p:txBody>
      </p:sp>
    </p:spTree>
    <p:extLst>
      <p:ext uri="{BB962C8B-B14F-4D97-AF65-F5344CB8AC3E}">
        <p14:creationId xmlns:p14="http://schemas.microsoft.com/office/powerpoint/2010/main" val="1017335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9485" y="419061"/>
            <a:ext cx="8911687" cy="1280890"/>
          </a:xfrm>
        </p:spPr>
        <p:txBody>
          <a:bodyPr/>
          <a:lstStyle/>
          <a:p>
            <a:r>
              <a:rPr lang="en-IN" dirty="0"/>
              <a:t>Codifications under Clarity Project</a:t>
            </a:r>
          </a:p>
        </p:txBody>
      </p:sp>
      <p:sp>
        <p:nvSpPr>
          <p:cNvPr id="3" name="Content Placeholder 2"/>
          <p:cNvSpPr>
            <a:spLocks noGrp="1"/>
          </p:cNvSpPr>
          <p:nvPr>
            <p:ph idx="1"/>
          </p:nvPr>
        </p:nvSpPr>
        <p:spPr>
          <a:xfrm>
            <a:off x="1613853" y="1130326"/>
            <a:ext cx="9214860" cy="4871259"/>
          </a:xfrm>
        </p:spPr>
        <p:txBody>
          <a:bodyPr>
            <a:normAutofit lnSpcReduction="10000"/>
          </a:bodyPr>
          <a:lstStyle/>
          <a:p>
            <a:r>
              <a:rPr lang="en-IN" dirty="0"/>
              <a:t>Standards on Quality Control – 1 Standard</a:t>
            </a:r>
          </a:p>
          <a:p>
            <a:r>
              <a:rPr lang="en-IN" b="1" dirty="0">
                <a:solidFill>
                  <a:srgbClr val="FF0000"/>
                </a:solidFill>
              </a:rPr>
              <a:t>Audit and Review of Historical Financial Statements </a:t>
            </a:r>
          </a:p>
          <a:p>
            <a:r>
              <a:rPr lang="en-IN" b="1" dirty="0">
                <a:solidFill>
                  <a:srgbClr val="FF0000"/>
                </a:solidFill>
              </a:rPr>
              <a:t>Audit – 36 Standards on Auditing </a:t>
            </a:r>
          </a:p>
          <a:p>
            <a:r>
              <a:rPr lang="en-IN" dirty="0"/>
              <a:t>100-199 Introductory Matters - None  as yet</a:t>
            </a:r>
          </a:p>
          <a:p>
            <a:r>
              <a:rPr lang="en-IN" dirty="0"/>
              <a:t>200-299 General Principles and Responsibilities – 9 Standards</a:t>
            </a:r>
          </a:p>
          <a:p>
            <a:r>
              <a:rPr lang="en-IN" dirty="0"/>
              <a:t>300-499 Risk Assessment and Response to Assessed Risks – 6 Standards</a:t>
            </a:r>
          </a:p>
          <a:p>
            <a:r>
              <a:rPr lang="en-IN" dirty="0"/>
              <a:t>500-599 Audit Evidence – 11 Standards</a:t>
            </a:r>
          </a:p>
          <a:p>
            <a:r>
              <a:rPr lang="en-IN" dirty="0"/>
              <a:t>600 -699 Using Work of Others – 3 Standards</a:t>
            </a:r>
          </a:p>
          <a:p>
            <a:r>
              <a:rPr lang="en-IN" dirty="0"/>
              <a:t>700-799  Audit Conclusions and Reporting – 5 Standards </a:t>
            </a:r>
          </a:p>
          <a:p>
            <a:r>
              <a:rPr lang="en-IN" dirty="0"/>
              <a:t>800-899  Specialised Areas – 2 Standards</a:t>
            </a:r>
          </a:p>
          <a:p>
            <a:r>
              <a:rPr lang="en-IN" b="1" dirty="0">
                <a:solidFill>
                  <a:srgbClr val="FF0000"/>
                </a:solidFill>
              </a:rPr>
              <a:t>Standards on Review Engagements – 2 Standards</a:t>
            </a:r>
          </a:p>
          <a:p>
            <a:r>
              <a:rPr lang="en-IN" dirty="0">
                <a:solidFill>
                  <a:schemeClr val="tx1"/>
                </a:solidFill>
              </a:rPr>
              <a:t>2000-2699 Standards on Review Engagements – 2 Standards</a:t>
            </a:r>
          </a:p>
          <a:p>
            <a:r>
              <a:rPr lang="en-IN" b="1" dirty="0"/>
              <a:t>Total 39 Standards </a:t>
            </a:r>
          </a:p>
          <a:p>
            <a:endParaRPr lang="en-IN" dirty="0"/>
          </a:p>
          <a:p>
            <a:endParaRPr lang="en-IN" dirty="0"/>
          </a:p>
          <a:p>
            <a:endParaRPr lang="en-IN" dirty="0"/>
          </a:p>
          <a:p>
            <a:endParaRPr lang="en-IN" dirty="0"/>
          </a:p>
          <a:p>
            <a:endParaRPr lang="en-IN" dirty="0"/>
          </a:p>
        </p:txBody>
      </p:sp>
    </p:spTree>
    <p:extLst>
      <p:ext uri="{BB962C8B-B14F-4D97-AF65-F5344CB8AC3E}">
        <p14:creationId xmlns:p14="http://schemas.microsoft.com/office/powerpoint/2010/main" val="3097520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9485" y="419061"/>
            <a:ext cx="8911687" cy="1280890"/>
          </a:xfrm>
        </p:spPr>
        <p:txBody>
          <a:bodyPr/>
          <a:lstStyle/>
          <a:p>
            <a:r>
              <a:rPr lang="en-IN" dirty="0"/>
              <a:t>Codifications under Clarity </a:t>
            </a:r>
            <a:r>
              <a:rPr lang="en-IN" dirty="0" err="1"/>
              <a:t>Projct</a:t>
            </a:r>
            <a:endParaRPr lang="en-IN" dirty="0"/>
          </a:p>
        </p:txBody>
      </p:sp>
      <p:sp>
        <p:nvSpPr>
          <p:cNvPr id="3" name="Content Placeholder 2"/>
          <p:cNvSpPr>
            <a:spLocks noGrp="1"/>
          </p:cNvSpPr>
          <p:nvPr>
            <p:ph idx="1"/>
          </p:nvPr>
        </p:nvSpPr>
        <p:spPr>
          <a:xfrm>
            <a:off x="1608066" y="998758"/>
            <a:ext cx="9214860" cy="4871259"/>
          </a:xfrm>
        </p:spPr>
        <p:txBody>
          <a:bodyPr>
            <a:normAutofit fontScale="92500" lnSpcReduction="10000"/>
          </a:bodyPr>
          <a:lstStyle/>
          <a:p>
            <a:r>
              <a:rPr lang="en-IN" b="1" dirty="0">
                <a:solidFill>
                  <a:srgbClr val="FF0000"/>
                </a:solidFill>
              </a:rPr>
              <a:t>Assurance Engagements Other Than Audits or Reviews of Historical Financial Information</a:t>
            </a:r>
            <a:endParaRPr lang="en-IN" dirty="0">
              <a:solidFill>
                <a:srgbClr val="FF0000"/>
              </a:solidFill>
            </a:endParaRPr>
          </a:p>
          <a:p>
            <a:r>
              <a:rPr lang="en-IN" b="1" dirty="0"/>
              <a:t>3000-3699 Standards on Assurance Engagements (SAEs)</a:t>
            </a:r>
          </a:p>
          <a:p>
            <a:pPr lvl="1"/>
            <a:r>
              <a:rPr lang="en-IN" dirty="0"/>
              <a:t>3000-3399 Applicable to All Assurance Engagements</a:t>
            </a:r>
          </a:p>
          <a:p>
            <a:pPr lvl="1"/>
            <a:r>
              <a:rPr lang="en-IN" b="1" dirty="0"/>
              <a:t>3400-3699 Subject Specific Standards – 2 Standards</a:t>
            </a:r>
          </a:p>
          <a:p>
            <a:r>
              <a:rPr lang="en-IN" u="sng" dirty="0">
                <a:hlinkClick r:id="rId2"/>
              </a:rPr>
              <a:t>SAE 3400 “The Examination of Prospective Financial Information”</a:t>
            </a:r>
            <a:endParaRPr lang="en-IN" u="sng" dirty="0"/>
          </a:p>
          <a:p>
            <a:r>
              <a:rPr lang="en-IN" sz="1800" u="sng" dirty="0">
                <a:hlinkClick r:id="rId3"/>
              </a:rPr>
              <a:t>SAE 3402 “Assurance Reports on Controls At a Service Organisation”</a:t>
            </a:r>
            <a:endParaRPr lang="en-IN" sz="1800" u="sng" dirty="0"/>
          </a:p>
          <a:p>
            <a:r>
              <a:rPr lang="en-IN" dirty="0"/>
              <a:t>Related Services (SRS) – 2 Standards </a:t>
            </a:r>
          </a:p>
          <a:p>
            <a:r>
              <a:rPr lang="en-IN" dirty="0"/>
              <a:t>4000-4699 Standards on Related Services (SRSs)</a:t>
            </a:r>
          </a:p>
          <a:p>
            <a:r>
              <a:rPr lang="en-IN" dirty="0">
                <a:hlinkClick r:id="rId4"/>
              </a:rPr>
              <a:t>SRS 4400 (AAS 32), “Engagements to Perform Agreed-upon Procedures Regarding Financial Information”</a:t>
            </a:r>
            <a:endParaRPr lang="en-IN" dirty="0"/>
          </a:p>
          <a:p>
            <a:r>
              <a:rPr lang="en-IN" dirty="0">
                <a:hlinkClick r:id="rId5"/>
              </a:rPr>
              <a:t>SRS 4410 (AAS 31), “Engagements to Compile Financial Information”</a:t>
            </a:r>
            <a:endParaRPr lang="en-IN" dirty="0"/>
          </a:p>
          <a:p>
            <a:r>
              <a:rPr lang="en-IN" b="1" dirty="0"/>
              <a:t>Total ( SAE and SRS) 4 Standards </a:t>
            </a:r>
            <a:r>
              <a:rPr lang="en-IN" dirty="0"/>
              <a:t>.</a:t>
            </a:r>
          </a:p>
          <a:p>
            <a:r>
              <a:rPr lang="en-IN" dirty="0"/>
              <a:t>Total of Audits , and SAE and SRS 43 Standards </a:t>
            </a:r>
          </a:p>
          <a:p>
            <a:endParaRPr lang="en-IN" dirty="0"/>
          </a:p>
          <a:p>
            <a:endParaRPr lang="en-IN" sz="1800" dirty="0"/>
          </a:p>
          <a:p>
            <a:pPr marL="0" lvl="2" indent="0">
              <a:buNone/>
            </a:pPr>
            <a:endParaRPr lang="en-IN" sz="1800" dirty="0"/>
          </a:p>
          <a:p>
            <a:pPr marL="914400" lvl="2" indent="0">
              <a:buNone/>
            </a:pPr>
            <a:endParaRPr lang="en-IN" sz="1800" dirty="0"/>
          </a:p>
          <a:p>
            <a:pPr marL="0" lvl="2" indent="0">
              <a:buNone/>
            </a:pPr>
            <a:endParaRPr lang="en-IN" sz="1800" dirty="0"/>
          </a:p>
          <a:p>
            <a:endParaRPr lang="en-IN" dirty="0"/>
          </a:p>
          <a:p>
            <a:endParaRPr lang="en-IN" dirty="0"/>
          </a:p>
          <a:p>
            <a:endParaRPr lang="en-IN" dirty="0"/>
          </a:p>
          <a:p>
            <a:endParaRPr lang="en-IN" dirty="0"/>
          </a:p>
          <a:p>
            <a:endParaRPr lang="en-IN" dirty="0"/>
          </a:p>
        </p:txBody>
      </p:sp>
    </p:spTree>
    <p:extLst>
      <p:ext uri="{BB962C8B-B14F-4D97-AF65-F5344CB8AC3E}">
        <p14:creationId xmlns:p14="http://schemas.microsoft.com/office/powerpoint/2010/main" val="164330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0065" y="624110"/>
            <a:ext cx="8911687" cy="1280890"/>
          </a:xfrm>
        </p:spPr>
        <p:txBody>
          <a:bodyPr/>
          <a:lstStyle/>
          <a:p>
            <a:r>
              <a:rPr lang="en-IN" b="1" dirty="0"/>
              <a:t>Standards on Quality Control (SQCs)</a:t>
            </a:r>
            <a:br>
              <a:rPr lang="en-IN" dirty="0"/>
            </a:br>
            <a:endParaRPr lang="en-IN" dirty="0"/>
          </a:p>
        </p:txBody>
      </p:sp>
      <p:sp>
        <p:nvSpPr>
          <p:cNvPr id="3" name="Content Placeholder 2"/>
          <p:cNvSpPr>
            <a:spLocks noGrp="1"/>
          </p:cNvSpPr>
          <p:nvPr>
            <p:ph idx="1"/>
          </p:nvPr>
        </p:nvSpPr>
        <p:spPr>
          <a:xfrm>
            <a:off x="1348740" y="2133600"/>
            <a:ext cx="10155872" cy="3777622"/>
          </a:xfrm>
        </p:spPr>
        <p:txBody>
          <a:bodyPr>
            <a:normAutofit/>
          </a:bodyPr>
          <a:lstStyle/>
          <a:p>
            <a:r>
              <a:rPr lang="en-IN" sz="2800" dirty="0">
                <a:hlinkClick r:id="rId2"/>
              </a:rPr>
              <a:t>SQC 1, “Quality Control for Firms that Perform Audit and Reviews of Historical Financial Information, and other Assurance and Related Services Engagements”</a:t>
            </a:r>
            <a:endParaRPr lang="en-IN" sz="2800" dirty="0"/>
          </a:p>
          <a:p>
            <a:endParaRPr lang="en-IN" sz="2800" dirty="0"/>
          </a:p>
          <a:p>
            <a:r>
              <a:rPr lang="en-IN" sz="2800" dirty="0">
                <a:hlinkClick r:id="rId3"/>
              </a:rPr>
              <a:t>Announcement on Amendment to SQC 1 - Retention Period for Engagement Documentation (Working Papers)</a:t>
            </a:r>
            <a:endParaRPr lang="en-IN" sz="2800" dirty="0"/>
          </a:p>
        </p:txBody>
      </p:sp>
    </p:spTree>
    <p:extLst>
      <p:ext uri="{BB962C8B-B14F-4D97-AF65-F5344CB8AC3E}">
        <p14:creationId xmlns:p14="http://schemas.microsoft.com/office/powerpoint/2010/main" val="929784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9261" y="479330"/>
            <a:ext cx="10332720" cy="1280890"/>
          </a:xfrm>
        </p:spPr>
        <p:txBody>
          <a:bodyPr>
            <a:normAutofit fontScale="90000"/>
          </a:bodyPr>
          <a:lstStyle/>
          <a:p>
            <a:r>
              <a:rPr lang="en-IN" b="1" dirty="0"/>
              <a:t>200-299 General Principles and Responsibilities – 9 Standards</a:t>
            </a:r>
            <a:br>
              <a:rPr lang="en-IN" dirty="0"/>
            </a:br>
            <a:endParaRPr lang="en-IN" dirty="0"/>
          </a:p>
        </p:txBody>
      </p:sp>
      <p:sp>
        <p:nvSpPr>
          <p:cNvPr id="3" name="Content Placeholder 2"/>
          <p:cNvSpPr>
            <a:spLocks noGrp="1"/>
          </p:cNvSpPr>
          <p:nvPr>
            <p:ph idx="1"/>
          </p:nvPr>
        </p:nvSpPr>
        <p:spPr>
          <a:xfrm>
            <a:off x="1150620" y="1821180"/>
            <a:ext cx="10637520" cy="4511040"/>
          </a:xfrm>
        </p:spPr>
        <p:txBody>
          <a:bodyPr>
            <a:noAutofit/>
          </a:bodyPr>
          <a:lstStyle/>
          <a:p>
            <a:r>
              <a:rPr lang="en-IN" sz="2000" dirty="0">
                <a:hlinkClick r:id="rId2"/>
              </a:rPr>
              <a:t>SA 200 “Overall Objectives of the Independent Auditor and the Conduct of an Audit in Accordance with Standards on Auditing”</a:t>
            </a:r>
            <a:endParaRPr lang="en-IN" sz="2000" dirty="0"/>
          </a:p>
          <a:p>
            <a:r>
              <a:rPr lang="en-IN" sz="2000" dirty="0">
                <a:hlinkClick r:id="rId3"/>
              </a:rPr>
              <a:t>SA 210(Revised), Agreeing the Terms of Audit Engagements</a:t>
            </a:r>
            <a:endParaRPr lang="en-IN" sz="2000" dirty="0"/>
          </a:p>
          <a:p>
            <a:r>
              <a:rPr lang="en-IN" sz="2000" dirty="0">
                <a:hlinkClick r:id="rId4"/>
              </a:rPr>
              <a:t>SA 220 “Quality Control for an Audit of Financial Statements”</a:t>
            </a:r>
            <a:endParaRPr lang="en-IN" sz="2000" dirty="0"/>
          </a:p>
          <a:p>
            <a:r>
              <a:rPr lang="en-IN" sz="2000" dirty="0">
                <a:hlinkClick r:id="rId5"/>
              </a:rPr>
              <a:t>SA 230 “Audit Documentation”</a:t>
            </a:r>
            <a:endParaRPr lang="en-IN" sz="2000" dirty="0"/>
          </a:p>
          <a:p>
            <a:r>
              <a:rPr lang="en-IN" sz="2000" dirty="0">
                <a:hlinkClick r:id="rId6"/>
              </a:rPr>
              <a:t>SA 240 “The Auditor’s Responsibilities Relating to Fraud in an Audit of Financial Statements”</a:t>
            </a:r>
            <a:endParaRPr lang="en-IN" sz="2000" dirty="0"/>
          </a:p>
          <a:p>
            <a:r>
              <a:rPr lang="en-IN" sz="2000" dirty="0">
                <a:hlinkClick r:id="rId7"/>
              </a:rPr>
              <a:t>SA 250 “Consideration of Laws and Regulations in an Audit of Financial Statements”</a:t>
            </a:r>
            <a:endParaRPr lang="en-IN" sz="2000" dirty="0"/>
          </a:p>
          <a:p>
            <a:r>
              <a:rPr lang="en-IN" sz="2000" dirty="0">
                <a:hlinkClick r:id="rId8"/>
              </a:rPr>
              <a:t>SA 260 “Communication with Those Charged with Governance”</a:t>
            </a:r>
            <a:endParaRPr lang="en-IN" sz="2000" dirty="0"/>
          </a:p>
          <a:p>
            <a:r>
              <a:rPr lang="en-IN" sz="2000" dirty="0">
                <a:hlinkClick r:id="rId9"/>
              </a:rPr>
              <a:t>SA 265 “Communicating Deficiencies in Internal Control to Those Charged With Governance and Management”</a:t>
            </a:r>
            <a:endParaRPr lang="en-IN" sz="2000" dirty="0"/>
          </a:p>
          <a:p>
            <a:endParaRPr lang="en-IN" sz="2000" dirty="0"/>
          </a:p>
          <a:p>
            <a:endParaRPr lang="en-IN" sz="2000" dirty="0"/>
          </a:p>
        </p:txBody>
      </p:sp>
    </p:spTree>
    <p:extLst>
      <p:ext uri="{BB962C8B-B14F-4D97-AF65-F5344CB8AC3E}">
        <p14:creationId xmlns:p14="http://schemas.microsoft.com/office/powerpoint/2010/main" val="1861557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940" y="220250"/>
            <a:ext cx="10530839" cy="1280890"/>
          </a:xfrm>
        </p:spPr>
        <p:txBody>
          <a:bodyPr>
            <a:normAutofit fontScale="90000"/>
          </a:bodyPr>
          <a:lstStyle/>
          <a:p>
            <a:r>
              <a:rPr lang="en-IN" b="1" dirty="0"/>
              <a:t>300-499 Risk Assessment and Response to Assessed Risks – 6 Standards </a:t>
            </a:r>
            <a:br>
              <a:rPr lang="en-IN" dirty="0"/>
            </a:br>
            <a:endParaRPr lang="en-IN" dirty="0"/>
          </a:p>
        </p:txBody>
      </p:sp>
      <p:sp>
        <p:nvSpPr>
          <p:cNvPr id="3" name="Content Placeholder 2"/>
          <p:cNvSpPr>
            <a:spLocks noGrp="1"/>
          </p:cNvSpPr>
          <p:nvPr>
            <p:ph idx="1"/>
          </p:nvPr>
        </p:nvSpPr>
        <p:spPr>
          <a:xfrm>
            <a:off x="1370012" y="1623060"/>
            <a:ext cx="10425748" cy="3777622"/>
          </a:xfrm>
        </p:spPr>
        <p:txBody>
          <a:bodyPr>
            <a:noAutofit/>
          </a:bodyPr>
          <a:lstStyle/>
          <a:p>
            <a:r>
              <a:rPr lang="en-IN" sz="2400" dirty="0">
                <a:hlinkClick r:id="rId2"/>
              </a:rPr>
              <a:t>SA 300 “Planning an Audit of Financial Statements” •</a:t>
            </a:r>
            <a:endParaRPr lang="en-IN" sz="2400" dirty="0"/>
          </a:p>
          <a:p>
            <a:r>
              <a:rPr lang="en-IN" sz="2400" dirty="0">
                <a:hlinkClick r:id="rId3"/>
              </a:rPr>
              <a:t>SA 315 “Identifying and Assessing the Risks of Material Misstatement through Understanding the Entity and Its Environment”</a:t>
            </a:r>
            <a:endParaRPr lang="en-IN" sz="2400" dirty="0"/>
          </a:p>
          <a:p>
            <a:r>
              <a:rPr lang="en-IN" sz="2400" dirty="0">
                <a:hlinkClick r:id="rId4"/>
              </a:rPr>
              <a:t>SA 320 “Materiality in Planning and Performing an Audit”</a:t>
            </a:r>
            <a:endParaRPr lang="en-IN" sz="2400" dirty="0"/>
          </a:p>
          <a:p>
            <a:r>
              <a:rPr lang="en-IN" sz="2400" dirty="0">
                <a:hlinkClick r:id="rId5"/>
              </a:rPr>
              <a:t>SA 330 “The Auditor’s Responses to Assessed Risks”</a:t>
            </a:r>
            <a:endParaRPr lang="en-IN" sz="2400" dirty="0"/>
          </a:p>
          <a:p>
            <a:r>
              <a:rPr lang="en-IN" sz="2400" dirty="0">
                <a:hlinkClick r:id="rId6"/>
              </a:rPr>
              <a:t>SA 402 “Audit Considerations Relating to an Entity Using a Service Organisation”</a:t>
            </a:r>
            <a:endParaRPr lang="en-IN" sz="2400" dirty="0"/>
          </a:p>
          <a:p>
            <a:r>
              <a:rPr lang="en-IN" sz="2400" dirty="0">
                <a:hlinkClick r:id="rId7"/>
              </a:rPr>
              <a:t>SA 450 “Evaluation of Misstatements Identified During the Audit”</a:t>
            </a:r>
            <a:endParaRPr lang="en-IN" sz="2400" dirty="0"/>
          </a:p>
          <a:p>
            <a:endParaRPr lang="en-IN" sz="2400" dirty="0"/>
          </a:p>
        </p:txBody>
      </p:sp>
    </p:spTree>
    <p:extLst>
      <p:ext uri="{BB962C8B-B14F-4D97-AF65-F5344CB8AC3E}">
        <p14:creationId xmlns:p14="http://schemas.microsoft.com/office/powerpoint/2010/main" val="3020224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1" y="624110"/>
            <a:ext cx="9752012" cy="1280890"/>
          </a:xfrm>
        </p:spPr>
        <p:txBody>
          <a:bodyPr/>
          <a:lstStyle/>
          <a:p>
            <a:r>
              <a:rPr lang="en-IN" b="1" dirty="0"/>
              <a:t>500-599 Audit Evidence – 11 Standards</a:t>
            </a:r>
            <a:br>
              <a:rPr lang="en-IN" dirty="0"/>
            </a:br>
            <a:endParaRPr lang="en-IN" dirty="0"/>
          </a:p>
        </p:txBody>
      </p:sp>
      <p:sp>
        <p:nvSpPr>
          <p:cNvPr id="3" name="Content Placeholder 2"/>
          <p:cNvSpPr>
            <a:spLocks noGrp="1"/>
          </p:cNvSpPr>
          <p:nvPr>
            <p:ph idx="1"/>
          </p:nvPr>
        </p:nvSpPr>
        <p:spPr>
          <a:xfrm>
            <a:off x="769620" y="1402080"/>
            <a:ext cx="11269979" cy="3777622"/>
          </a:xfrm>
        </p:spPr>
        <p:txBody>
          <a:bodyPr>
            <a:noAutofit/>
          </a:bodyPr>
          <a:lstStyle/>
          <a:p>
            <a:r>
              <a:rPr lang="en-IN" dirty="0">
                <a:hlinkClick r:id="rId2"/>
              </a:rPr>
              <a:t>SA 500 “Audit Evidence”</a:t>
            </a:r>
            <a:endParaRPr lang="en-IN" dirty="0"/>
          </a:p>
          <a:p>
            <a:r>
              <a:rPr lang="en-IN" dirty="0">
                <a:hlinkClick r:id="rId3"/>
              </a:rPr>
              <a:t>SA 501 “Audit Evidence—Specific Considerations for Selected Items”</a:t>
            </a:r>
            <a:endParaRPr lang="en-IN" dirty="0"/>
          </a:p>
          <a:p>
            <a:r>
              <a:rPr lang="en-IN" dirty="0">
                <a:hlinkClick r:id="rId4"/>
              </a:rPr>
              <a:t>SA 505 “External Confirmations”</a:t>
            </a:r>
            <a:endParaRPr lang="en-IN" dirty="0"/>
          </a:p>
          <a:p>
            <a:r>
              <a:rPr lang="en-IN" dirty="0">
                <a:hlinkClick r:id="rId5"/>
              </a:rPr>
              <a:t>SA 510 “Initial Audit Engagements – Opening Balances”</a:t>
            </a:r>
            <a:endParaRPr lang="en-IN" dirty="0"/>
          </a:p>
          <a:p>
            <a:r>
              <a:rPr lang="en-IN" dirty="0">
                <a:hlinkClick r:id="rId6"/>
              </a:rPr>
              <a:t>SA 520 “Analytical Procedures”</a:t>
            </a:r>
            <a:endParaRPr lang="en-IN" dirty="0"/>
          </a:p>
          <a:p>
            <a:r>
              <a:rPr lang="en-IN" dirty="0">
                <a:hlinkClick r:id="rId7"/>
              </a:rPr>
              <a:t>SA 530 “Audit Sampling”</a:t>
            </a:r>
            <a:endParaRPr lang="en-IN" dirty="0"/>
          </a:p>
          <a:p>
            <a:r>
              <a:rPr lang="en-IN" dirty="0">
                <a:hlinkClick r:id="rId8"/>
              </a:rPr>
              <a:t>SA 540 “Auditing Accounting Estimates, Including Fair Value Accounting Estimates, and Related Disclosures”</a:t>
            </a:r>
            <a:endParaRPr lang="en-IN" dirty="0"/>
          </a:p>
          <a:p>
            <a:r>
              <a:rPr lang="en-IN" dirty="0">
                <a:hlinkClick r:id="rId9"/>
              </a:rPr>
              <a:t>SA 550 “Related Parties”</a:t>
            </a:r>
            <a:endParaRPr lang="en-IN" dirty="0"/>
          </a:p>
          <a:p>
            <a:r>
              <a:rPr lang="en-IN" dirty="0">
                <a:hlinkClick r:id="rId10"/>
              </a:rPr>
              <a:t>SA 560 “Subsequent Events”</a:t>
            </a:r>
            <a:endParaRPr lang="en-IN" dirty="0"/>
          </a:p>
          <a:p>
            <a:r>
              <a:rPr lang="en-IN" dirty="0">
                <a:hlinkClick r:id="rId11"/>
              </a:rPr>
              <a:t>SA 570  “Going Concern”</a:t>
            </a:r>
            <a:endParaRPr lang="en-IN" dirty="0"/>
          </a:p>
          <a:p>
            <a:r>
              <a:rPr lang="en-IN" dirty="0">
                <a:hlinkClick r:id="rId12"/>
              </a:rPr>
              <a:t>SA 580 ”Written Representations”</a:t>
            </a:r>
            <a:endParaRPr lang="en-IN" dirty="0"/>
          </a:p>
          <a:p>
            <a:endParaRPr lang="en-IN" dirty="0"/>
          </a:p>
        </p:txBody>
      </p:sp>
    </p:spTree>
    <p:extLst>
      <p:ext uri="{BB962C8B-B14F-4D97-AF65-F5344CB8AC3E}">
        <p14:creationId xmlns:p14="http://schemas.microsoft.com/office/powerpoint/2010/main" val="956010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1161" y="624110"/>
            <a:ext cx="9843452" cy="1280890"/>
          </a:xfrm>
        </p:spPr>
        <p:txBody>
          <a:bodyPr/>
          <a:lstStyle/>
          <a:p>
            <a:r>
              <a:rPr lang="en-IN" b="1" dirty="0"/>
              <a:t>600-699 Using Work of Others – 3 Standards</a:t>
            </a:r>
            <a:br>
              <a:rPr lang="en-IN" dirty="0"/>
            </a:br>
            <a:endParaRPr lang="en-IN" dirty="0"/>
          </a:p>
        </p:txBody>
      </p:sp>
      <p:sp>
        <p:nvSpPr>
          <p:cNvPr id="3" name="Content Placeholder 2"/>
          <p:cNvSpPr>
            <a:spLocks noGrp="1"/>
          </p:cNvSpPr>
          <p:nvPr>
            <p:ph idx="1"/>
          </p:nvPr>
        </p:nvSpPr>
        <p:spPr>
          <a:xfrm>
            <a:off x="1424940" y="2133600"/>
            <a:ext cx="10079672" cy="3777622"/>
          </a:xfrm>
        </p:spPr>
        <p:txBody>
          <a:bodyPr>
            <a:normAutofit/>
          </a:bodyPr>
          <a:lstStyle/>
          <a:p>
            <a:r>
              <a:rPr lang="en-IN" sz="2800" dirty="0">
                <a:hlinkClick r:id="rId2"/>
              </a:rPr>
              <a:t>SA 600 “Using the Work of Another Auditor”</a:t>
            </a:r>
            <a:endParaRPr lang="en-IN" sz="2800" dirty="0"/>
          </a:p>
          <a:p>
            <a:r>
              <a:rPr lang="en-IN" sz="2800" dirty="0">
                <a:hlinkClick r:id="rId3"/>
              </a:rPr>
              <a:t>SA 610 “Using The Work of Internal Auditors”</a:t>
            </a:r>
            <a:endParaRPr lang="en-IN" sz="2800" dirty="0"/>
          </a:p>
          <a:p>
            <a:r>
              <a:rPr lang="en-IN" sz="2800" dirty="0">
                <a:hlinkClick r:id="rId4"/>
              </a:rPr>
              <a:t>SA 620 “Using the Work of an Auditor’s Expert”</a:t>
            </a:r>
            <a:endParaRPr lang="en-IN" sz="2800" dirty="0"/>
          </a:p>
          <a:p>
            <a:endParaRPr lang="en-IN" sz="2800" dirty="0"/>
          </a:p>
        </p:txBody>
      </p:sp>
    </p:spTree>
    <p:extLst>
      <p:ext uri="{BB962C8B-B14F-4D97-AF65-F5344CB8AC3E}">
        <p14:creationId xmlns:p14="http://schemas.microsoft.com/office/powerpoint/2010/main" val="22217935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356</TotalTime>
  <Words>1737</Words>
  <Application>Microsoft Office PowerPoint</Application>
  <PresentationFormat>Widescreen</PresentationFormat>
  <Paragraphs>210</Paragraphs>
  <Slides>26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Century Gothic</vt:lpstr>
      <vt:lpstr>Wingdings 3</vt:lpstr>
      <vt:lpstr>Wisp</vt:lpstr>
      <vt:lpstr>Standards on Auditing </vt:lpstr>
      <vt:lpstr>Mapping of Auditing and Assurance Standards</vt:lpstr>
      <vt:lpstr>Codifications under Clarity Project</vt:lpstr>
      <vt:lpstr>Codifications under Clarity Projct</vt:lpstr>
      <vt:lpstr>Standards on Quality Control (SQCs) </vt:lpstr>
      <vt:lpstr>200-299 General Principles and Responsibilities – 9 Standards </vt:lpstr>
      <vt:lpstr>300-499 Risk Assessment and Response to Assessed Risks – 6 Standards  </vt:lpstr>
      <vt:lpstr>500-599 Audit Evidence – 11 Standards </vt:lpstr>
      <vt:lpstr>600-699 Using Work of Others – 3 Standards </vt:lpstr>
      <vt:lpstr>700-799 Audit Conclusions and Reporting – 5 Standards  </vt:lpstr>
      <vt:lpstr>800-899 Specialized Areas -  4 Standards  </vt:lpstr>
      <vt:lpstr>Assurance Engagements Other Than Audits or Reviews of Historical Financial Information </vt:lpstr>
      <vt:lpstr>Relatively Very Important Standards </vt:lpstr>
      <vt:lpstr>Relatively Very Important Standards </vt:lpstr>
      <vt:lpstr>Other Relevant and Important Standards </vt:lpstr>
      <vt:lpstr>What types of Auditor’s Opinion</vt:lpstr>
      <vt:lpstr>What if the matter does not require qualification but still the Auditor wants to draw the attention ?</vt:lpstr>
      <vt:lpstr>Emphasis of Matter</vt:lpstr>
      <vt:lpstr>Emphasis of Matter </vt:lpstr>
      <vt:lpstr>Other Matter Paragraph </vt:lpstr>
      <vt:lpstr>Other Matter  </vt:lpstr>
      <vt:lpstr>Other Matter</vt:lpstr>
      <vt:lpstr>Auditor’s Opinion- Emphasis of Matters </vt:lpstr>
      <vt:lpstr>Auditor’s Opinion- Emphasis of Matters </vt:lpstr>
      <vt:lpstr>Written Representation</vt:lpstr>
      <vt:lpstr>Thanks Vasai Branch of WIRC  And all Participants   Yagnesh Desai  ymdesaiandco@gmail.com 982013327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Yagnesh Desai</dc:creator>
  <cp:lastModifiedBy>Yagnesh Desai</cp:lastModifiedBy>
  <cp:revision>54</cp:revision>
  <dcterms:created xsi:type="dcterms:W3CDTF">2016-04-15T17:11:50Z</dcterms:created>
  <dcterms:modified xsi:type="dcterms:W3CDTF">2016-05-01T04:29:39Z</dcterms:modified>
</cp:coreProperties>
</file>